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1.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94" r:id="rId2"/>
    <p:sldId id="287" r:id="rId3"/>
    <p:sldId id="264" r:id="rId4"/>
    <p:sldId id="327" r:id="rId5"/>
    <p:sldId id="262" r:id="rId6"/>
    <p:sldId id="328" r:id="rId7"/>
    <p:sldId id="298" r:id="rId8"/>
    <p:sldId id="325" r:id="rId9"/>
    <p:sldId id="293" r:id="rId10"/>
    <p:sldId id="271" r:id="rId11"/>
    <p:sldId id="306" r:id="rId12"/>
    <p:sldId id="297" r:id="rId13"/>
    <p:sldId id="326" r:id="rId14"/>
    <p:sldId id="324" r:id="rId15"/>
    <p:sldId id="300" r:id="rId16"/>
    <p:sldId id="288" r:id="rId17"/>
    <p:sldId id="318" r:id="rId18"/>
    <p:sldId id="319" r:id="rId19"/>
    <p:sldId id="274" r:id="rId20"/>
    <p:sldId id="273" r:id="rId21"/>
    <p:sldId id="305" r:id="rId22"/>
    <p:sldId id="301" r:id="rId23"/>
    <p:sldId id="277" r:id="rId24"/>
    <p:sldId id="278" r:id="rId25"/>
    <p:sldId id="279" r:id="rId26"/>
    <p:sldId id="280" r:id="rId27"/>
    <p:sldId id="281" r:id="rId28"/>
    <p:sldId id="260" r:id="rId29"/>
    <p:sldId id="307" r:id="rId30"/>
    <p:sldId id="308" r:id="rId31"/>
    <p:sldId id="309" r:id="rId32"/>
    <p:sldId id="310" r:id="rId33"/>
    <p:sldId id="311" r:id="rId34"/>
    <p:sldId id="312" r:id="rId35"/>
    <p:sldId id="313" r:id="rId36"/>
    <p:sldId id="314" r:id="rId37"/>
    <p:sldId id="31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FAD4D5-AC17-F242-8B25-74789C9C11F0}">
          <p14:sldIdLst>
            <p14:sldId id="294"/>
            <p14:sldId id="287"/>
            <p14:sldId id="264"/>
            <p14:sldId id="327"/>
            <p14:sldId id="262"/>
            <p14:sldId id="328"/>
            <p14:sldId id="298"/>
            <p14:sldId id="325"/>
            <p14:sldId id="293"/>
            <p14:sldId id="271"/>
            <p14:sldId id="306"/>
            <p14:sldId id="297"/>
            <p14:sldId id="326"/>
            <p14:sldId id="324"/>
            <p14:sldId id="300"/>
            <p14:sldId id="288"/>
            <p14:sldId id="318"/>
            <p14:sldId id="319"/>
            <p14:sldId id="274"/>
            <p14:sldId id="273"/>
            <p14:sldId id="305"/>
            <p14:sldId id="301"/>
            <p14:sldId id="277"/>
            <p14:sldId id="278"/>
            <p14:sldId id="279"/>
            <p14:sldId id="280"/>
            <p14:sldId id="281"/>
            <p14:sldId id="260"/>
            <p14:sldId id="307"/>
            <p14:sldId id="308"/>
            <p14:sldId id="309"/>
            <p14:sldId id="310"/>
            <p14:sldId id="311"/>
            <p14:sldId id="312"/>
            <p14:sldId id="313"/>
            <p14:sldId id="314"/>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476"/>
    <a:srgbClr val="1E2859"/>
    <a:srgbClr val="7C878D"/>
    <a:srgbClr val="504D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60"/>
  </p:normalViewPr>
  <p:slideViewPr>
    <p:cSldViewPr snapToGrid="0">
      <p:cViewPr varScale="1">
        <p:scale>
          <a:sx n="109" d="100"/>
          <a:sy n="109" d="100"/>
        </p:scale>
        <p:origin x="68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'Sheet3 (4)'!$C$1</c:f>
              <c:strCache>
                <c:ptCount val="1"/>
                <c:pt idx="0">
                  <c:v>Ridership</c:v>
                </c:pt>
              </c:strCache>
            </c:strRef>
          </c:tx>
          <c:explosion val="7"/>
          <c:dPt>
            <c:idx val="0"/>
            <c:bubble3D val="0"/>
            <c:spPr>
              <a:solidFill>
                <a:srgbClr val="2E619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F1D-45F7-9296-A8D82C57D3E1}"/>
              </c:ext>
            </c:extLst>
          </c:dPt>
          <c:dPt>
            <c:idx val="1"/>
            <c:bubble3D val="0"/>
            <c:spPr>
              <a:solidFill>
                <a:srgbClr val="30619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F1D-45F7-9296-A8D82C57D3E1}"/>
              </c:ext>
            </c:extLst>
          </c:dPt>
          <c:dPt>
            <c:idx val="2"/>
            <c:bubble3D val="0"/>
            <c:explosion val="15"/>
            <c:spPr>
              <a:solidFill>
                <a:srgbClr val="2E619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F1D-45F7-9296-A8D82C57D3E1}"/>
              </c:ext>
            </c:extLst>
          </c:dPt>
          <c:dPt>
            <c:idx val="3"/>
            <c:bubble3D val="0"/>
            <c:spPr>
              <a:solidFill>
                <a:srgbClr val="30619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F1D-45F7-9296-A8D82C57D3E1}"/>
              </c:ext>
            </c:extLst>
          </c:dPt>
          <c:dPt>
            <c:idx val="4"/>
            <c:bubble3D val="0"/>
            <c:spPr>
              <a:solidFill>
                <a:srgbClr val="2E619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F1D-45F7-9296-A8D82C57D3E1}"/>
              </c:ext>
            </c:extLst>
          </c:dPt>
          <c:dPt>
            <c:idx val="5"/>
            <c:bubble3D val="0"/>
            <c:spPr>
              <a:solidFill>
                <a:srgbClr val="F5822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F1D-45F7-9296-A8D82C57D3E1}"/>
              </c:ext>
            </c:extLst>
          </c:dPt>
          <c:dPt>
            <c:idx val="6"/>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FF1D-45F7-9296-A8D82C57D3E1}"/>
              </c:ext>
            </c:extLst>
          </c:dPt>
          <c:dPt>
            <c:idx val="7"/>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FF1D-45F7-9296-A8D82C57D3E1}"/>
              </c:ext>
            </c:extLst>
          </c:dPt>
          <c:dPt>
            <c:idx val="8"/>
            <c:bubble3D val="0"/>
            <c:spPr>
              <a:solidFill>
                <a:schemeClr val="bg1">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FF1D-45F7-9296-A8D82C57D3E1}"/>
              </c:ext>
            </c:extLst>
          </c:dPt>
          <c:dPt>
            <c:idx val="9"/>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FF1D-45F7-9296-A8D82C57D3E1}"/>
              </c:ext>
            </c:extLst>
          </c:dPt>
          <c:dPt>
            <c:idx val="10"/>
            <c:bubble3D val="0"/>
            <c:spPr>
              <a:solidFill>
                <a:schemeClr val="bg1">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FF1D-45F7-9296-A8D82C57D3E1}"/>
              </c:ext>
            </c:extLst>
          </c:dPt>
          <c:dPt>
            <c:idx val="11"/>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FF1D-45F7-9296-A8D82C57D3E1}"/>
              </c:ext>
            </c:extLst>
          </c:dPt>
          <c:dPt>
            <c:idx val="12"/>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FF1D-45F7-9296-A8D82C57D3E1}"/>
              </c:ext>
            </c:extLst>
          </c:dPt>
          <c:dPt>
            <c:idx val="13"/>
            <c:bubble3D val="0"/>
            <c:spPr>
              <a:solidFill>
                <a:srgbClr val="F5822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FF1D-45F7-9296-A8D82C57D3E1}"/>
              </c:ext>
            </c:extLst>
          </c:dPt>
          <c:dPt>
            <c:idx val="14"/>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FF1D-45F7-9296-A8D82C57D3E1}"/>
              </c:ext>
            </c:extLst>
          </c:dPt>
          <c:dPt>
            <c:idx val="15"/>
            <c:bubble3D val="0"/>
            <c:spPr>
              <a:solidFill>
                <a:srgbClr val="F5822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FF1D-45F7-9296-A8D82C57D3E1}"/>
              </c:ext>
            </c:extLst>
          </c:dPt>
          <c:dPt>
            <c:idx val="16"/>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FF1D-45F7-9296-A8D82C57D3E1}"/>
              </c:ext>
            </c:extLst>
          </c:dPt>
          <c:dPt>
            <c:idx val="17"/>
            <c:bubble3D val="0"/>
            <c:spPr>
              <a:solidFill>
                <a:schemeClr val="bg1">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FF1D-45F7-9296-A8D82C57D3E1}"/>
              </c:ext>
            </c:extLst>
          </c:dPt>
          <c:dPt>
            <c:idx val="18"/>
            <c:bubble3D val="0"/>
            <c:spPr>
              <a:solidFill>
                <a:srgbClr val="F5822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5-FF1D-45F7-9296-A8D82C57D3E1}"/>
              </c:ext>
            </c:extLst>
          </c:dPt>
          <c:dPt>
            <c:idx val="19"/>
            <c:bubble3D val="0"/>
            <c:spPr>
              <a:solidFill>
                <a:srgbClr val="504D4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7-FF1D-45F7-9296-A8D82C57D3E1}"/>
              </c:ext>
            </c:extLst>
          </c:dPt>
          <c:dPt>
            <c:idx val="20"/>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9-FF1D-45F7-9296-A8D82C57D3E1}"/>
              </c:ext>
            </c:extLst>
          </c:dPt>
          <c:dPt>
            <c:idx val="21"/>
            <c:bubble3D val="0"/>
            <c:spPr>
              <a:solidFill>
                <a:srgbClr val="F5822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B-FF1D-45F7-9296-A8D82C57D3E1}"/>
              </c:ext>
            </c:extLst>
          </c:dPt>
          <c:dPt>
            <c:idx val="22"/>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D-FF1D-45F7-9296-A8D82C57D3E1}"/>
              </c:ext>
            </c:extLst>
          </c:dPt>
          <c:dPt>
            <c:idx val="23"/>
            <c:bubble3D val="0"/>
            <c:spPr>
              <a:solidFill>
                <a:srgbClr val="F5822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F-FF1D-45F7-9296-A8D82C57D3E1}"/>
              </c:ext>
            </c:extLst>
          </c:dPt>
          <c:dPt>
            <c:idx val="24"/>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1-FF1D-45F7-9296-A8D82C57D3E1}"/>
              </c:ext>
            </c:extLst>
          </c:dPt>
          <c:dPt>
            <c:idx val="25"/>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3-FF1D-45F7-9296-A8D82C57D3E1}"/>
              </c:ext>
            </c:extLst>
          </c:dPt>
          <c:dPt>
            <c:idx val="26"/>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5-FF1D-45F7-9296-A8D82C57D3E1}"/>
              </c:ext>
            </c:extLst>
          </c:dPt>
          <c:dPt>
            <c:idx val="27"/>
            <c:bubble3D val="0"/>
            <c:spPr>
              <a:solidFill>
                <a:schemeClr val="bg1">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7-FF1D-45F7-9296-A8D82C57D3E1}"/>
              </c:ext>
            </c:extLst>
          </c:dPt>
          <c:dPt>
            <c:idx val="28"/>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9-FF1D-45F7-9296-A8D82C57D3E1}"/>
              </c:ext>
            </c:extLst>
          </c:dPt>
          <c:dPt>
            <c:idx val="29"/>
            <c:bubble3D val="0"/>
            <c:spPr>
              <a:solidFill>
                <a:schemeClr val="bg1">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B-FF1D-45F7-9296-A8D82C57D3E1}"/>
              </c:ext>
            </c:extLst>
          </c:dPt>
          <c:dPt>
            <c:idx val="30"/>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D-FF1D-45F7-9296-A8D82C57D3E1}"/>
              </c:ext>
            </c:extLst>
          </c:dPt>
          <c:dPt>
            <c:idx val="31"/>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F-FF1D-45F7-9296-A8D82C57D3E1}"/>
              </c:ext>
            </c:extLst>
          </c:dPt>
          <c:dPt>
            <c:idx val="32"/>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1-FF1D-45F7-9296-A8D82C57D3E1}"/>
              </c:ext>
            </c:extLst>
          </c:dPt>
          <c:dPt>
            <c:idx val="33"/>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3-FF1D-45F7-9296-A8D82C57D3E1}"/>
              </c:ext>
            </c:extLst>
          </c:dPt>
          <c:dPt>
            <c:idx val="34"/>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5-FF1D-45F7-9296-A8D82C57D3E1}"/>
              </c:ext>
            </c:extLst>
          </c:dPt>
          <c:dPt>
            <c:idx val="35"/>
            <c:bubble3D val="0"/>
            <c:spPr>
              <a:solidFill>
                <a:srgbClr val="7C878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7-FF1D-45F7-9296-A8D82C57D3E1}"/>
              </c:ext>
            </c:extLst>
          </c:dPt>
          <c:dPt>
            <c:idx val="36"/>
            <c:bubble3D val="0"/>
            <c:spPr>
              <a:solidFill>
                <a:srgbClr val="EA002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9-FF1D-45F7-9296-A8D82C57D3E1}"/>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2E619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FF1D-45F7-9296-A8D82C57D3E1}"/>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2E619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FF1D-45F7-9296-A8D82C57D3E1}"/>
                </c:ext>
              </c:extLst>
            </c:dLbl>
            <c:dLbl>
              <c:idx val="2"/>
              <c:layout>
                <c:manualLayout>
                  <c:x val="-7.21544595314543E-17"/>
                  <c:y val="-1.1992170151583065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rgbClr val="2E6194"/>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F1D-45F7-9296-A8D82C57D3E1}"/>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2E619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FF1D-45F7-9296-A8D82C57D3E1}"/>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2E619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FF1D-45F7-9296-A8D82C57D3E1}"/>
                </c:ext>
              </c:extLst>
            </c:dLbl>
            <c:dLbl>
              <c:idx val="5"/>
              <c:layout>
                <c:manualLayout>
                  <c:x val="0"/>
                  <c:y val="9.67351874244256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F5822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F1D-45F7-9296-A8D82C57D3E1}"/>
                </c:ext>
              </c:extLst>
            </c:dLbl>
            <c:dLbl>
              <c:idx val="6"/>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EA002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D-FF1D-45F7-9296-A8D82C57D3E1}"/>
                </c:ext>
              </c:extLst>
            </c:dLbl>
            <c:dLbl>
              <c:idx val="7"/>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F-FF1D-45F7-9296-A8D82C57D3E1}"/>
                </c:ext>
              </c:extLst>
            </c:dLbl>
            <c:dLbl>
              <c:idx val="8"/>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1E285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1-FF1D-45F7-9296-A8D82C57D3E1}"/>
                </c:ext>
              </c:extLst>
            </c:dLbl>
            <c:dLbl>
              <c:idx val="9"/>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EA002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3-FF1D-45F7-9296-A8D82C57D3E1}"/>
                </c:ext>
              </c:extLst>
            </c:dLbl>
            <c:dLbl>
              <c:idx val="1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1E285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5-FF1D-45F7-9296-A8D82C57D3E1}"/>
                </c:ext>
              </c:extLst>
            </c:dLbl>
            <c:dLbl>
              <c:idx val="1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EA002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7-FF1D-45F7-9296-A8D82C57D3E1}"/>
                </c:ext>
              </c:extLst>
            </c:dLbl>
            <c:dLbl>
              <c:idx val="1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9-FF1D-45F7-9296-A8D82C57D3E1}"/>
                </c:ext>
              </c:extLst>
            </c:dLbl>
            <c:dLbl>
              <c:idx val="13"/>
              <c:layout>
                <c:manualLayout>
                  <c:x val="-4.8426156276163606E-3"/>
                  <c:y val="9.67351874244256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F5822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FF1D-45F7-9296-A8D82C57D3E1}"/>
                </c:ext>
              </c:extLst>
            </c:dLbl>
            <c:dLbl>
              <c:idx val="14"/>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EA002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D-FF1D-45F7-9296-A8D82C57D3E1}"/>
                </c:ext>
              </c:extLst>
            </c:dLbl>
            <c:dLbl>
              <c:idx val="15"/>
              <c:layout>
                <c:manualLayout>
                  <c:x val="9.6852312552326621E-3"/>
                  <c:y val="-6.4490124949617388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F5822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FF1D-45F7-9296-A8D82C57D3E1}"/>
                </c:ext>
              </c:extLst>
            </c:dLbl>
            <c:dLbl>
              <c:idx val="16"/>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21-FF1D-45F7-9296-A8D82C57D3E1}"/>
                </c:ext>
              </c:extLst>
            </c:dLbl>
            <c:dLbl>
              <c:idx val="17"/>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1E285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23-FF1D-45F7-9296-A8D82C57D3E1}"/>
                </c:ext>
              </c:extLst>
            </c:dLbl>
            <c:dLbl>
              <c:idx val="18"/>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F58220"/>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25-FF1D-45F7-9296-A8D82C57D3E1}"/>
                </c:ext>
              </c:extLst>
            </c:dLbl>
            <c:dLbl>
              <c:idx val="19"/>
              <c:layout>
                <c:manualLayout>
                  <c:x val="9.6852312552326621E-3"/>
                  <c:y val="-1.612253123740427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504D49"/>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FF1D-45F7-9296-A8D82C57D3E1}"/>
                </c:ext>
              </c:extLst>
            </c:dLbl>
            <c:dLbl>
              <c:idx val="2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29-FF1D-45F7-9296-A8D82C57D3E1}"/>
                </c:ext>
              </c:extLst>
            </c:dLbl>
            <c:dLbl>
              <c:idx val="21"/>
              <c:layout>
                <c:manualLayout>
                  <c:x val="-1.1299436464438165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F5822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FF1D-45F7-9296-A8D82C57D3E1}"/>
                </c:ext>
              </c:extLst>
            </c:dLbl>
            <c:dLbl>
              <c:idx val="2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EA002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2D-FF1D-45F7-9296-A8D82C57D3E1}"/>
                </c:ext>
              </c:extLst>
            </c:dLbl>
            <c:dLbl>
              <c:idx val="23"/>
              <c:layout>
                <c:manualLayout>
                  <c:x val="1.4527846882848994E-2"/>
                  <c:y val="-3.6947040603685588E-18"/>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F5822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F-FF1D-45F7-9296-A8D82C57D3E1}"/>
                </c:ext>
              </c:extLst>
            </c:dLbl>
            <c:dLbl>
              <c:idx val="24"/>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31-FF1D-45F7-9296-A8D82C57D3E1}"/>
                </c:ext>
              </c:extLst>
            </c:dLbl>
            <c:dLbl>
              <c:idx val="25"/>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EA002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33-FF1D-45F7-9296-A8D82C57D3E1}"/>
                </c:ext>
              </c:extLst>
            </c:dLbl>
            <c:dLbl>
              <c:idx val="26"/>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35-FF1D-45F7-9296-A8D82C57D3E1}"/>
                </c:ext>
              </c:extLst>
            </c:dLbl>
            <c:dLbl>
              <c:idx val="27"/>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37-FF1D-45F7-9296-A8D82C57D3E1}"/>
                </c:ext>
              </c:extLst>
            </c:dLbl>
            <c:dLbl>
              <c:idx val="28"/>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39-FF1D-45F7-9296-A8D82C57D3E1}"/>
                </c:ext>
              </c:extLst>
            </c:dLbl>
            <c:dLbl>
              <c:idx val="29"/>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3B-FF1D-45F7-9296-A8D82C57D3E1}"/>
                </c:ext>
              </c:extLst>
            </c:dLbl>
            <c:dLbl>
              <c:idx val="30"/>
              <c:layout>
                <c:manualLayout>
                  <c:x val="3.2284104184108872E-3"/>
                  <c:y val="4.8367593712212815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EA0029"/>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D-FF1D-45F7-9296-A8D82C57D3E1}"/>
                </c:ext>
              </c:extLst>
            </c:dLbl>
            <c:dLbl>
              <c:idx val="3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3F-FF1D-45F7-9296-A8D82C57D3E1}"/>
                </c:ext>
              </c:extLst>
            </c:dLbl>
            <c:dLbl>
              <c:idx val="3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EA002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1-FF1D-45F7-9296-A8D82C57D3E1}"/>
                </c:ext>
              </c:extLst>
            </c:dLbl>
            <c:dLbl>
              <c:idx val="3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3-FF1D-45F7-9296-A8D82C57D3E1}"/>
                </c:ext>
              </c:extLst>
            </c:dLbl>
            <c:dLbl>
              <c:idx val="34"/>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EA0029"/>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5-FF1D-45F7-9296-A8D82C57D3E1}"/>
                </c:ext>
              </c:extLst>
            </c:dLbl>
            <c:dLbl>
              <c:idx val="35"/>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7C878D"/>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7-FF1D-45F7-9296-A8D82C57D3E1}"/>
                </c:ext>
              </c:extLst>
            </c:dLbl>
            <c:dLbl>
              <c:idx val="36"/>
              <c:delete val="1"/>
              <c:extLst>
                <c:ext xmlns:c15="http://schemas.microsoft.com/office/drawing/2012/chart" uri="{CE6537A1-D6FC-4f65-9D91-7224C49458BB}">
                  <c15:layout/>
                </c:ext>
                <c:ext xmlns:c16="http://schemas.microsoft.com/office/drawing/2014/chart" uri="{C3380CC4-5D6E-409C-BE32-E72D297353CC}">
                  <c16:uniqueId val="{00000049-FF1D-45F7-9296-A8D82C57D3E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2E6194"/>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'Sheet3 (4)'!$B$2:$B$38</c:f>
              <c:strCache>
                <c:ptCount val="37"/>
                <c:pt idx="0">
                  <c:v>1</c:v>
                </c:pt>
                <c:pt idx="1">
                  <c:v>2</c:v>
                </c:pt>
                <c:pt idx="2">
                  <c:v>5</c:v>
                </c:pt>
                <c:pt idx="3">
                  <c:v>6</c:v>
                </c:pt>
                <c:pt idx="4">
                  <c:v>89</c:v>
                </c:pt>
                <c:pt idx="5">
                  <c:v>29</c:v>
                </c:pt>
                <c:pt idx="6">
                  <c:v>30</c:v>
                </c:pt>
                <c:pt idx="7">
                  <c:v>4</c:v>
                </c:pt>
                <c:pt idx="8">
                  <c:v>31</c:v>
                </c:pt>
                <c:pt idx="9">
                  <c:v>33</c:v>
                </c:pt>
                <c:pt idx="10">
                  <c:v>11</c:v>
                </c:pt>
                <c:pt idx="11">
                  <c:v>45</c:v>
                </c:pt>
                <c:pt idx="12">
                  <c:v>46</c:v>
                </c:pt>
                <c:pt idx="13">
                  <c:v>12</c:v>
                </c:pt>
                <c:pt idx="14">
                  <c:v>28</c:v>
                </c:pt>
                <c:pt idx="15">
                  <c:v>50</c:v>
                </c:pt>
                <c:pt idx="16">
                  <c:v>15</c:v>
                </c:pt>
                <c:pt idx="17">
                  <c:v>51</c:v>
                </c:pt>
                <c:pt idx="18">
                  <c:v>72</c:v>
                </c:pt>
                <c:pt idx="19">
                  <c:v>16</c:v>
                </c:pt>
                <c:pt idx="20">
                  <c:v>52</c:v>
                </c:pt>
                <c:pt idx="21">
                  <c:v>19</c:v>
                </c:pt>
                <c:pt idx="22">
                  <c:v>23</c:v>
                </c:pt>
                <c:pt idx="23">
                  <c:v>53</c:v>
                </c:pt>
                <c:pt idx="24">
                  <c:v>21</c:v>
                </c:pt>
                <c:pt idx="25">
                  <c:v>66</c:v>
                </c:pt>
                <c:pt idx="26">
                  <c:v>54</c:v>
                </c:pt>
                <c:pt idx="27">
                  <c:v>991</c:v>
                </c:pt>
                <c:pt idx="28">
                  <c:v>22</c:v>
                </c:pt>
                <c:pt idx="29">
                  <c:v>55</c:v>
                </c:pt>
                <c:pt idx="30">
                  <c:v>61</c:v>
                </c:pt>
                <c:pt idx="31">
                  <c:v>24</c:v>
                </c:pt>
                <c:pt idx="32">
                  <c:v>63</c:v>
                </c:pt>
                <c:pt idx="33">
                  <c:v>25</c:v>
                </c:pt>
                <c:pt idx="34">
                  <c:v>65</c:v>
                </c:pt>
                <c:pt idx="35">
                  <c:v>91</c:v>
                </c:pt>
                <c:pt idx="36">
                  <c:v>113</c:v>
                </c:pt>
              </c:strCache>
            </c:strRef>
          </c:cat>
          <c:val>
            <c:numRef>
              <c:f>'Sheet3 (4)'!$C$2:$C$38</c:f>
              <c:numCache>
                <c:formatCode>General</c:formatCode>
                <c:ptCount val="37"/>
                <c:pt idx="0">
                  <c:v>1159</c:v>
                </c:pt>
                <c:pt idx="1">
                  <c:v>1494</c:v>
                </c:pt>
                <c:pt idx="2">
                  <c:v>678</c:v>
                </c:pt>
                <c:pt idx="3">
                  <c:v>717</c:v>
                </c:pt>
                <c:pt idx="4">
                  <c:v>2342</c:v>
                </c:pt>
                <c:pt idx="5">
                  <c:v>126</c:v>
                </c:pt>
                <c:pt idx="6">
                  <c:v>41</c:v>
                </c:pt>
                <c:pt idx="7">
                  <c:v>319</c:v>
                </c:pt>
                <c:pt idx="8">
                  <c:v>196</c:v>
                </c:pt>
                <c:pt idx="9">
                  <c:v>60</c:v>
                </c:pt>
                <c:pt idx="10">
                  <c:v>210</c:v>
                </c:pt>
                <c:pt idx="11">
                  <c:v>68</c:v>
                </c:pt>
                <c:pt idx="12">
                  <c:v>406</c:v>
                </c:pt>
                <c:pt idx="13">
                  <c:v>158</c:v>
                </c:pt>
                <c:pt idx="14">
                  <c:v>41</c:v>
                </c:pt>
                <c:pt idx="15">
                  <c:v>153</c:v>
                </c:pt>
                <c:pt idx="16">
                  <c:v>461</c:v>
                </c:pt>
                <c:pt idx="17">
                  <c:v>207</c:v>
                </c:pt>
                <c:pt idx="18">
                  <c:v>112</c:v>
                </c:pt>
                <c:pt idx="19">
                  <c:v>103</c:v>
                </c:pt>
                <c:pt idx="20">
                  <c:v>275</c:v>
                </c:pt>
                <c:pt idx="21">
                  <c:v>152</c:v>
                </c:pt>
                <c:pt idx="22">
                  <c:v>13</c:v>
                </c:pt>
                <c:pt idx="23">
                  <c:v>114</c:v>
                </c:pt>
                <c:pt idx="24">
                  <c:v>401</c:v>
                </c:pt>
                <c:pt idx="25">
                  <c:v>15</c:v>
                </c:pt>
                <c:pt idx="26">
                  <c:v>427</c:v>
                </c:pt>
                <c:pt idx="27">
                  <c:v>170</c:v>
                </c:pt>
                <c:pt idx="28">
                  <c:v>283</c:v>
                </c:pt>
                <c:pt idx="29">
                  <c:v>172</c:v>
                </c:pt>
                <c:pt idx="30">
                  <c:v>38</c:v>
                </c:pt>
                <c:pt idx="31">
                  <c:v>505</c:v>
                </c:pt>
                <c:pt idx="32">
                  <c:v>55</c:v>
                </c:pt>
                <c:pt idx="33">
                  <c:v>641</c:v>
                </c:pt>
                <c:pt idx="34">
                  <c:v>23</c:v>
                </c:pt>
                <c:pt idx="35">
                  <c:v>339</c:v>
                </c:pt>
                <c:pt idx="36">
                  <c:v>10</c:v>
                </c:pt>
              </c:numCache>
            </c:numRef>
          </c:val>
          <c:extLst>
            <c:ext xmlns:c16="http://schemas.microsoft.com/office/drawing/2014/chart" uri="{C3380CC4-5D6E-409C-BE32-E72D297353CC}">
              <c16:uniqueId val="{0000004A-FF1D-45F7-9296-A8D82C57D3E1}"/>
            </c:ext>
          </c:extLst>
        </c:ser>
        <c:dLbls>
          <c:dLblPos val="outEnd"/>
          <c:showLegendKey val="0"/>
          <c:showVal val="0"/>
          <c:showCatName val="1"/>
          <c:showSerName val="0"/>
          <c:showPercent val="0"/>
          <c:showBubbleSize val="0"/>
          <c:showLeaderLines val="0"/>
        </c:dLbls>
        <c:firstSliceAng val="8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918567871323759E-2"/>
          <c:y val="9.505556243885141E-2"/>
          <c:w val="0.81443653677905647"/>
          <c:h val="0.82725187023895486"/>
        </c:manualLayout>
      </c:layout>
      <c:pieChart>
        <c:varyColors val="1"/>
        <c:dLbls>
          <c:dLblPos val="outEnd"/>
          <c:showLegendKey val="0"/>
          <c:showVal val="0"/>
          <c:showCatName val="1"/>
          <c:showSerName val="0"/>
          <c:showPercent val="0"/>
          <c:showBubbleSize val="0"/>
          <c:showLeaderLines val="0"/>
        </c:dLbls>
        <c:firstSliceAng val="8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200" baseline="0" dirty="0">
                <a:solidFill>
                  <a:schemeClr val="accent1"/>
                </a:solidFill>
              </a:rPr>
              <a:t>Average Savings by Group</a:t>
            </a:r>
          </a:p>
        </c:rich>
      </c:tx>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Data'!$B$2</c:f>
              <c:strCache>
                <c:ptCount val="1"/>
                <c:pt idx="0">
                  <c:v>Average Savings Per Trip</c:v>
                </c:pt>
              </c:strCache>
            </c:strRef>
          </c:tx>
          <c:spPr>
            <a:solidFill>
              <a:schemeClr val="accent1"/>
            </a:solidFill>
            <a:ln>
              <a:noFill/>
            </a:ln>
            <a:effectLst/>
          </c:spPr>
          <c:invertIfNegative val="0"/>
          <c:cat>
            <c:strRef>
              <c:f>'Chart Data'!$A$3:$A$7</c:f>
              <c:strCache>
                <c:ptCount val="5"/>
                <c:pt idx="0">
                  <c:v>Low Income</c:v>
                </c:pt>
                <c:pt idx="1">
                  <c:v>Non Low Inc</c:v>
                </c:pt>
                <c:pt idx="2">
                  <c:v>Minority</c:v>
                </c:pt>
                <c:pt idx="3">
                  <c:v>NonMinority</c:v>
                </c:pt>
                <c:pt idx="4">
                  <c:v>Overall</c:v>
                </c:pt>
              </c:strCache>
            </c:strRef>
          </c:cat>
          <c:val>
            <c:numRef>
              <c:f>'Chart Data'!$B$3:$B$7</c:f>
              <c:numCache>
                <c:formatCode>"$"#,##0.00</c:formatCode>
                <c:ptCount val="5"/>
                <c:pt idx="0">
                  <c:v>0.24292826272146806</c:v>
                </c:pt>
                <c:pt idx="1">
                  <c:v>0.2811183363814943</c:v>
                </c:pt>
                <c:pt idx="2">
                  <c:v>0.34424691456115258</c:v>
                </c:pt>
                <c:pt idx="3">
                  <c:v>0.22130702222877036</c:v>
                </c:pt>
                <c:pt idx="4">
                  <c:v>0.28950829154435748</c:v>
                </c:pt>
              </c:numCache>
            </c:numRef>
          </c:val>
          <c:extLst>
            <c:ext xmlns:c16="http://schemas.microsoft.com/office/drawing/2014/chart" uri="{C3380CC4-5D6E-409C-BE32-E72D297353CC}">
              <c16:uniqueId val="{00000000-F34E-4D45-8FA4-12BA3B970FE0}"/>
            </c:ext>
          </c:extLst>
        </c:ser>
        <c:ser>
          <c:idx val="1"/>
          <c:order val="1"/>
          <c:tx>
            <c:strRef>
              <c:f>'Chart Data'!$C$2</c:f>
              <c:strCache>
                <c:ptCount val="1"/>
                <c:pt idx="0">
                  <c:v>Savings With Fare Capping</c:v>
                </c:pt>
              </c:strCache>
            </c:strRef>
          </c:tx>
          <c:spPr>
            <a:solidFill>
              <a:schemeClr val="accent2"/>
            </a:solidFill>
            <a:ln>
              <a:noFill/>
            </a:ln>
            <a:effectLst/>
          </c:spPr>
          <c:invertIfNegative val="0"/>
          <c:cat>
            <c:strRef>
              <c:f>'Chart Data'!$A$3:$A$7</c:f>
              <c:strCache>
                <c:ptCount val="5"/>
                <c:pt idx="0">
                  <c:v>Low Income</c:v>
                </c:pt>
                <c:pt idx="1">
                  <c:v>Non Low Inc</c:v>
                </c:pt>
                <c:pt idx="2">
                  <c:v>Minority</c:v>
                </c:pt>
                <c:pt idx="3">
                  <c:v>NonMinority</c:v>
                </c:pt>
                <c:pt idx="4">
                  <c:v>Overall</c:v>
                </c:pt>
              </c:strCache>
            </c:strRef>
          </c:cat>
          <c:val>
            <c:numRef>
              <c:f>'Chart Data'!$C$3:$C$7</c:f>
              <c:numCache>
                <c:formatCode>"$"#,##0.00</c:formatCode>
                <c:ptCount val="5"/>
                <c:pt idx="0">
                  <c:v>0.42892232165873162</c:v>
                </c:pt>
                <c:pt idx="1">
                  <c:v>0.41082144488987427</c:v>
                </c:pt>
                <c:pt idx="2">
                  <c:v>0.56994119908118479</c:v>
                </c:pt>
                <c:pt idx="3">
                  <c:v>0.35505721707830612</c:v>
                </c:pt>
                <c:pt idx="4">
                  <c:v>0.47510988022680695</c:v>
                </c:pt>
              </c:numCache>
            </c:numRef>
          </c:val>
          <c:extLst>
            <c:ext xmlns:c16="http://schemas.microsoft.com/office/drawing/2014/chart" uri="{C3380CC4-5D6E-409C-BE32-E72D297353CC}">
              <c16:uniqueId val="{00000001-F34E-4D45-8FA4-12BA3B970FE0}"/>
            </c:ext>
          </c:extLst>
        </c:ser>
        <c:dLbls>
          <c:showLegendKey val="0"/>
          <c:showVal val="0"/>
          <c:showCatName val="0"/>
          <c:showSerName val="0"/>
          <c:showPercent val="0"/>
          <c:showBubbleSize val="0"/>
        </c:dLbls>
        <c:gapWidth val="219"/>
        <c:overlap val="-27"/>
        <c:axId val="489854344"/>
        <c:axId val="489853360"/>
      </c:barChart>
      <c:catAx>
        <c:axId val="48985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489853360"/>
        <c:crosses val="autoZero"/>
        <c:auto val="1"/>
        <c:lblAlgn val="ctr"/>
        <c:lblOffset val="100"/>
        <c:noMultiLvlLbl val="0"/>
      </c:catAx>
      <c:valAx>
        <c:axId val="489853360"/>
        <c:scaling>
          <c:orientation val="minMax"/>
        </c:scaling>
        <c:delete val="0"/>
        <c:axPos val="l"/>
        <c:majorGridlines>
          <c:spPr>
            <a:ln w="9525" cap="flat" cmpd="sng" algn="ctr">
              <a:solidFill>
                <a:schemeClr val="bg1">
                  <a:lumMod val="60000"/>
                  <a:lumOff val="40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4898543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7EDA20-455A-4E3B-8C3C-70151A318195}" type="datetimeFigureOut">
              <a:rPr lang="en-US" smtClean="0"/>
              <a:t>4/2/2024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AABBEA-0B10-4CD6-A84E-D04363158258}" type="slidenum">
              <a:rPr lang="en-US" smtClean="0"/>
              <a:t>‹#›</a:t>
            </a:fld>
            <a:endParaRPr lang="en-US"/>
          </a:p>
        </p:txBody>
      </p:sp>
    </p:spTree>
    <p:extLst>
      <p:ext uri="{BB962C8B-B14F-4D97-AF65-F5344CB8AC3E}">
        <p14:creationId xmlns:p14="http://schemas.microsoft.com/office/powerpoint/2010/main" val="1968673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9C17D-3CCF-4991-85E4-CFE13C607324}"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F9A2A-8CF2-471A-BE25-1767DAFCB5E7}" type="slidenum">
              <a:rPr lang="en-US" smtClean="0"/>
              <a:t>‹#›</a:t>
            </a:fld>
            <a:endParaRPr lang="en-US"/>
          </a:p>
        </p:txBody>
      </p:sp>
    </p:spTree>
    <p:extLst>
      <p:ext uri="{BB962C8B-B14F-4D97-AF65-F5344CB8AC3E}">
        <p14:creationId xmlns:p14="http://schemas.microsoft.com/office/powerpoint/2010/main" val="1175745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3F9A2A-8CF2-471A-BE25-1767DAFCB5E7}" type="slidenum">
              <a:rPr lang="en-US" smtClean="0"/>
              <a:t>1</a:t>
            </a:fld>
            <a:endParaRPr lang="en-US"/>
          </a:p>
        </p:txBody>
      </p:sp>
    </p:spTree>
    <p:extLst>
      <p:ext uri="{BB962C8B-B14F-4D97-AF65-F5344CB8AC3E}">
        <p14:creationId xmlns:p14="http://schemas.microsoft.com/office/powerpoint/2010/main" val="1704175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F9A2A-8CF2-471A-BE25-1767DAFCB5E7}" type="slidenum">
              <a:rPr lang="en-US" smtClean="0"/>
              <a:t>18</a:t>
            </a:fld>
            <a:endParaRPr lang="en-US"/>
          </a:p>
        </p:txBody>
      </p:sp>
    </p:spTree>
    <p:extLst>
      <p:ext uri="{BB962C8B-B14F-4D97-AF65-F5344CB8AC3E}">
        <p14:creationId xmlns:p14="http://schemas.microsoft.com/office/powerpoint/2010/main" val="396030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UcPeriod" startAt="3"/>
            </a:pPr>
            <a:endParaRPr lang="en-US" sz="1050" dirty="0"/>
          </a:p>
        </p:txBody>
      </p:sp>
      <p:sp>
        <p:nvSpPr>
          <p:cNvPr id="4" name="Slide Number Placeholder 3"/>
          <p:cNvSpPr>
            <a:spLocks noGrp="1"/>
          </p:cNvSpPr>
          <p:nvPr>
            <p:ph type="sldNum" sz="quarter" idx="10"/>
          </p:nvPr>
        </p:nvSpPr>
        <p:spPr/>
        <p:txBody>
          <a:bodyPr/>
          <a:lstStyle/>
          <a:p>
            <a:fld id="{F53F9A2A-8CF2-471A-BE25-1767DAFCB5E7}" type="slidenum">
              <a:rPr lang="en-US" smtClean="0"/>
              <a:t>19</a:t>
            </a:fld>
            <a:endParaRPr lang="en-US"/>
          </a:p>
        </p:txBody>
      </p:sp>
    </p:spTree>
    <p:extLst>
      <p:ext uri="{BB962C8B-B14F-4D97-AF65-F5344CB8AC3E}">
        <p14:creationId xmlns:p14="http://schemas.microsoft.com/office/powerpoint/2010/main" val="1294093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3F9A2A-8CF2-471A-BE25-1767DAFCB5E7}" type="slidenum">
              <a:rPr lang="en-US" smtClean="0"/>
              <a:t>20</a:t>
            </a:fld>
            <a:endParaRPr lang="en-US"/>
          </a:p>
        </p:txBody>
      </p:sp>
    </p:spTree>
    <p:extLst>
      <p:ext uri="{BB962C8B-B14F-4D97-AF65-F5344CB8AC3E}">
        <p14:creationId xmlns:p14="http://schemas.microsoft.com/office/powerpoint/2010/main" val="2043054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F9A2A-8CF2-471A-BE25-1767DAFCB5E7}" type="slidenum">
              <a:rPr lang="en-US" smtClean="0"/>
              <a:t>23</a:t>
            </a:fld>
            <a:endParaRPr lang="en-US" dirty="0"/>
          </a:p>
        </p:txBody>
      </p:sp>
    </p:spTree>
    <p:extLst>
      <p:ext uri="{BB962C8B-B14F-4D97-AF65-F5344CB8AC3E}">
        <p14:creationId xmlns:p14="http://schemas.microsoft.com/office/powerpoint/2010/main" val="3174298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3F9A2A-8CF2-471A-BE25-1767DAFCB5E7}" type="slidenum">
              <a:rPr lang="en-US" smtClean="0"/>
              <a:t>28</a:t>
            </a:fld>
            <a:endParaRPr lang="en-US"/>
          </a:p>
        </p:txBody>
      </p:sp>
    </p:spTree>
    <p:extLst>
      <p:ext uri="{BB962C8B-B14F-4D97-AF65-F5344CB8AC3E}">
        <p14:creationId xmlns:p14="http://schemas.microsoft.com/office/powerpoint/2010/main" val="2505569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166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962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5662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052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138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F9A2A-8CF2-471A-BE25-1767DAFCB5E7}" type="slidenum">
              <a:rPr lang="en-US" smtClean="0"/>
              <a:t>2</a:t>
            </a:fld>
            <a:endParaRPr lang="en-US"/>
          </a:p>
        </p:txBody>
      </p:sp>
    </p:spTree>
    <p:extLst>
      <p:ext uri="{BB962C8B-B14F-4D97-AF65-F5344CB8AC3E}">
        <p14:creationId xmlns:p14="http://schemas.microsoft.com/office/powerpoint/2010/main" val="1569792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3691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3558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592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3F9A2A-8CF2-471A-BE25-1767DAFCB5E7}" type="slidenum">
              <a:rPr lang="en-US" smtClean="0"/>
              <a:t>37</a:t>
            </a:fld>
            <a:endParaRPr lang="en-US"/>
          </a:p>
        </p:txBody>
      </p:sp>
    </p:spTree>
    <p:extLst>
      <p:ext uri="{BB962C8B-B14F-4D97-AF65-F5344CB8AC3E}">
        <p14:creationId xmlns:p14="http://schemas.microsoft.com/office/powerpoint/2010/main" val="267463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F9A2A-8CF2-471A-BE25-1767DAFCB5E7}" type="slidenum">
              <a:rPr lang="en-US" smtClean="0"/>
              <a:t>3</a:t>
            </a:fld>
            <a:endParaRPr lang="en-US"/>
          </a:p>
        </p:txBody>
      </p:sp>
    </p:spTree>
    <p:extLst>
      <p:ext uri="{BB962C8B-B14F-4D97-AF65-F5344CB8AC3E}">
        <p14:creationId xmlns:p14="http://schemas.microsoft.com/office/powerpoint/2010/main" val="403944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3F9A2A-8CF2-471A-BE25-1767DAFCB5E7}" type="slidenum">
              <a:rPr lang="en-US" smtClean="0"/>
              <a:t>4</a:t>
            </a:fld>
            <a:endParaRPr lang="en-US"/>
          </a:p>
        </p:txBody>
      </p:sp>
    </p:spTree>
    <p:extLst>
      <p:ext uri="{BB962C8B-B14F-4D97-AF65-F5344CB8AC3E}">
        <p14:creationId xmlns:p14="http://schemas.microsoft.com/office/powerpoint/2010/main" val="143186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F9A2A-8CF2-471A-BE25-1767DAFCB5E7}" type="slidenum">
              <a:rPr lang="en-US" smtClean="0"/>
              <a:t>6</a:t>
            </a:fld>
            <a:endParaRPr lang="en-US"/>
          </a:p>
        </p:txBody>
      </p:sp>
    </p:spTree>
    <p:extLst>
      <p:ext uri="{BB962C8B-B14F-4D97-AF65-F5344CB8AC3E}">
        <p14:creationId xmlns:p14="http://schemas.microsoft.com/office/powerpoint/2010/main" val="161738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F9A2A-8CF2-471A-BE25-1767DAFCB5E7}" type="slidenum">
              <a:rPr lang="en-US" smtClean="0"/>
              <a:t>7</a:t>
            </a:fld>
            <a:endParaRPr lang="en-US" dirty="0"/>
          </a:p>
        </p:txBody>
      </p:sp>
    </p:spTree>
    <p:extLst>
      <p:ext uri="{BB962C8B-B14F-4D97-AF65-F5344CB8AC3E}">
        <p14:creationId xmlns:p14="http://schemas.microsoft.com/office/powerpoint/2010/main" val="228238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F9A2A-8CF2-471A-BE25-1767DAFCB5E7}" type="slidenum">
              <a:rPr lang="en-US" smtClean="0"/>
              <a:t>8</a:t>
            </a:fld>
            <a:endParaRPr lang="en-US" dirty="0"/>
          </a:p>
        </p:txBody>
      </p:sp>
    </p:spTree>
    <p:extLst>
      <p:ext uri="{BB962C8B-B14F-4D97-AF65-F5344CB8AC3E}">
        <p14:creationId xmlns:p14="http://schemas.microsoft.com/office/powerpoint/2010/main" val="113437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F9A2A-8CF2-471A-BE25-1767DAFCB5E7}" type="slidenum">
              <a:rPr lang="en-US" smtClean="0"/>
              <a:t>14</a:t>
            </a:fld>
            <a:endParaRPr lang="en-US"/>
          </a:p>
        </p:txBody>
      </p:sp>
    </p:spTree>
    <p:extLst>
      <p:ext uri="{BB962C8B-B14F-4D97-AF65-F5344CB8AC3E}">
        <p14:creationId xmlns:p14="http://schemas.microsoft.com/office/powerpoint/2010/main" val="2551194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F9A2A-8CF2-471A-BE25-1767DAFCB5E7}" type="slidenum">
              <a:rPr lang="en-US" smtClean="0"/>
              <a:t>17</a:t>
            </a:fld>
            <a:endParaRPr lang="en-US"/>
          </a:p>
        </p:txBody>
      </p:sp>
    </p:spTree>
    <p:extLst>
      <p:ext uri="{BB962C8B-B14F-4D97-AF65-F5344CB8AC3E}">
        <p14:creationId xmlns:p14="http://schemas.microsoft.com/office/powerpoint/2010/main" val="327737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804672" y="2317174"/>
            <a:ext cx="11027656" cy="1007917"/>
          </a:xfrm>
        </p:spPr>
        <p:txBody>
          <a:bodyPr/>
          <a:lstStyle/>
          <a:p>
            <a:r>
              <a:rPr lang="en-US" smtClean="0"/>
              <a:t>Click to edit Master title style</a:t>
            </a:r>
            <a:endParaRPr lang="en-US" dirty="0"/>
          </a:p>
        </p:txBody>
      </p:sp>
      <p:sp>
        <p:nvSpPr>
          <p:cNvPr id="9" name="Text Placeholder 8"/>
          <p:cNvSpPr>
            <a:spLocks noGrp="1"/>
          </p:cNvSpPr>
          <p:nvPr>
            <p:ph type="body" sz="quarter" idx="13" hasCustomPrompt="1"/>
          </p:nvPr>
        </p:nvSpPr>
        <p:spPr>
          <a:xfrm>
            <a:off x="804863" y="4044950"/>
            <a:ext cx="11137900" cy="1468438"/>
          </a:xfrm>
          <a:prstGeom prst="rect">
            <a:avLst/>
          </a:prstGeom>
        </p:spPr>
        <p:txBody>
          <a:bodyPr/>
          <a:lstStyle>
            <a:lvl1pPr marL="0" indent="0">
              <a:buNone/>
              <a:defRPr/>
            </a:lvl1pPr>
          </a:lstStyle>
          <a:p>
            <a:r>
              <a:rPr lang="en-US" sz="2800" dirty="0"/>
              <a:t>Presenter Name </a:t>
            </a:r>
          </a:p>
          <a:p>
            <a:r>
              <a:rPr lang="en-US" sz="2800" dirty="0"/>
              <a:t>Title</a:t>
            </a:r>
          </a:p>
          <a:p>
            <a:r>
              <a:rPr lang="en-US" sz="2800" dirty="0"/>
              <a:t>Date</a:t>
            </a:r>
          </a:p>
          <a:p>
            <a:pPr lvl="0"/>
            <a:endParaRPr lang="en-US" dirty="0"/>
          </a:p>
        </p:txBody>
      </p:sp>
    </p:spTree>
    <p:extLst>
      <p:ext uri="{BB962C8B-B14F-4D97-AF65-F5344CB8AC3E}">
        <p14:creationId xmlns:p14="http://schemas.microsoft.com/office/powerpoint/2010/main" val="305598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s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5" y="2191033"/>
            <a:ext cx="5422268"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5" y="834887"/>
            <a:ext cx="5422268" cy="1155808"/>
          </a:xfrm>
        </p:spPr>
        <p:txBody>
          <a:bodyPr/>
          <a:lstStyle>
            <a:lvl1pPr>
              <a:defRPr sz="4000"/>
            </a:lvl1pPr>
          </a:lstStyle>
          <a:p>
            <a:r>
              <a:rPr lang="en-US" dirty="0"/>
              <a:t>HEADLINE 40PT</a:t>
            </a:r>
          </a:p>
        </p:txBody>
      </p:sp>
      <p:sp>
        <p:nvSpPr>
          <p:cNvPr id="2" name="TextBox 1">
            <a:extLst>
              <a:ext uri="{FF2B5EF4-FFF2-40B4-BE49-F238E27FC236}">
                <a16:creationId xmlns:a16="http://schemas.microsoft.com/office/drawing/2014/main" id="{FEFC9CB4-8DF0-0249-A593-6C0BFA1455DD}"/>
              </a:ext>
            </a:extLst>
          </p:cNvPr>
          <p:cNvSpPr txBox="1"/>
          <p:nvPr userDrawn="1"/>
        </p:nvSpPr>
        <p:spPr>
          <a:xfrm>
            <a:off x="0" y="-9939"/>
            <a:ext cx="566530" cy="844826"/>
          </a:xfrm>
          <a:prstGeom prst="rect">
            <a:avLst/>
          </a:prstGeom>
          <a:solidFill>
            <a:srgbClr val="263476"/>
          </a:solidFill>
        </p:spPr>
        <p:txBody>
          <a:bodyPr wrap="square" rtlCol="0">
            <a:spAutoFit/>
          </a:bodyPr>
          <a:lstStyle/>
          <a:p>
            <a:endParaRPr lang="en-US"/>
          </a:p>
        </p:txBody>
      </p:sp>
    </p:spTree>
    <p:extLst>
      <p:ext uri="{BB962C8B-B14F-4D97-AF65-F5344CB8AC3E}">
        <p14:creationId xmlns:p14="http://schemas.microsoft.com/office/powerpoint/2010/main" val="403921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M Bus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9220" y="2191033"/>
            <a:ext cx="5521093" cy="345439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5" y="853322"/>
            <a:ext cx="5521094"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503199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s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0844" y="871758"/>
            <a:ext cx="5422267" cy="1118937"/>
          </a:xfrm>
        </p:spPr>
        <p:txBody>
          <a:bodyPr/>
          <a:lstStyle>
            <a:lvl1pPr>
              <a:defRPr sz="4000"/>
            </a:lvl1pPr>
          </a:lstStyle>
          <a:p>
            <a:r>
              <a:rPr lang="en-US" dirty="0"/>
              <a:t>HEADLINE 40PT</a:t>
            </a:r>
          </a:p>
        </p:txBody>
      </p:sp>
      <p:sp>
        <p:nvSpPr>
          <p:cNvPr id="4" name="Text Placeholder 9">
            <a:extLst>
              <a:ext uri="{FF2B5EF4-FFF2-40B4-BE49-F238E27FC236}">
                <a16:creationId xmlns:a16="http://schemas.microsoft.com/office/drawing/2014/main" id="{9D524844-DBF3-0D48-B5B3-DD51C0CEF70D}"/>
              </a:ext>
            </a:extLst>
          </p:cNvPr>
          <p:cNvSpPr>
            <a:spLocks noGrp="1"/>
          </p:cNvSpPr>
          <p:nvPr>
            <p:ph type="body" sz="quarter" idx="13"/>
          </p:nvPr>
        </p:nvSpPr>
        <p:spPr>
          <a:xfrm>
            <a:off x="600845" y="2191033"/>
            <a:ext cx="5422268"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4798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as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599614" y="2191032"/>
            <a:ext cx="5422267"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4" y="834888"/>
            <a:ext cx="5422267" cy="1155808"/>
          </a:xfrm>
        </p:spPr>
        <p:txBody>
          <a:bodyPr/>
          <a:lstStyle>
            <a:lvl1pPr>
              <a:defRPr sz="4000"/>
            </a:lvl1pPr>
          </a:lstStyle>
          <a:p>
            <a:r>
              <a:rPr lang="en-US" dirty="0"/>
              <a:t>HEADLINE 40PT</a:t>
            </a:r>
          </a:p>
        </p:txBody>
      </p:sp>
    </p:spTree>
    <p:extLst>
      <p:ext uri="{BB962C8B-B14F-4D97-AF65-F5344CB8AC3E}">
        <p14:creationId xmlns:p14="http://schemas.microsoft.com/office/powerpoint/2010/main" val="1819027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as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3" y="2191033"/>
            <a:ext cx="5422267"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4" y="871758"/>
            <a:ext cx="5422267"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2956187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as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6775"/>
            <a:ext cx="5422266" cy="356792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4" y="875943"/>
            <a:ext cx="5422267"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3386273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as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202529"/>
            <a:ext cx="5422267" cy="356216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5" y="871758"/>
            <a:ext cx="5422268"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2658677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rail DFW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3" y="2191033"/>
            <a:ext cx="5422267"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4" y="834887"/>
            <a:ext cx="5422267"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2010821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Rai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1033"/>
            <a:ext cx="5422267"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hasCustomPrompt="1"/>
          </p:nvPr>
        </p:nvSpPr>
        <p:spPr>
          <a:xfrm>
            <a:off x="600845" y="871758"/>
            <a:ext cx="5422268"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3597704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exrai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1033"/>
            <a:ext cx="5422268"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4" y="839072"/>
            <a:ext cx="5422269"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3602025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Horizonal-Content">
    <p:spTree>
      <p:nvGrpSpPr>
        <p:cNvPr id="1" name=""/>
        <p:cNvGrpSpPr/>
        <p:nvPr/>
      </p:nvGrpSpPr>
      <p:grpSpPr>
        <a:xfrm>
          <a:off x="0" y="0"/>
          <a:ext cx="0" cy="0"/>
          <a:chOff x="0" y="0"/>
          <a:chExt cx="0" cy="0"/>
        </a:xfrm>
      </p:grpSpPr>
      <p:sp>
        <p:nvSpPr>
          <p:cNvPr id="2" name="Title 1"/>
          <p:cNvSpPr>
            <a:spLocks noGrp="1"/>
          </p:cNvSpPr>
          <p:nvPr>
            <p:ph type="title"/>
          </p:nvPr>
        </p:nvSpPr>
        <p:spPr>
          <a:xfrm>
            <a:off x="312821" y="202293"/>
            <a:ext cx="11466095" cy="11366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12821" y="1484293"/>
            <a:ext cx="11466095" cy="408016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4685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exrai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1033"/>
            <a:ext cx="5422266"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4" y="852532"/>
            <a:ext cx="5422267"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2682303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rai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202529"/>
            <a:ext cx="5422267" cy="356216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hasCustomPrompt="1"/>
          </p:nvPr>
        </p:nvSpPr>
        <p:spPr>
          <a:xfrm>
            <a:off x="600845" y="871758"/>
            <a:ext cx="5422268"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3286129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rai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1033"/>
            <a:ext cx="5422267"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hasCustomPrompt="1"/>
          </p:nvPr>
        </p:nvSpPr>
        <p:spPr>
          <a:xfrm>
            <a:off x="600845" y="871758"/>
            <a:ext cx="5422268"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27215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rai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5" y="2202529"/>
            <a:ext cx="5422268" cy="356216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hasCustomPrompt="1"/>
          </p:nvPr>
        </p:nvSpPr>
        <p:spPr>
          <a:xfrm>
            <a:off x="600845" y="871758"/>
            <a:ext cx="5422268"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892254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lly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1033"/>
            <a:ext cx="5422268"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4" y="842593"/>
            <a:ext cx="5456583"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3647607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1033"/>
            <a:ext cx="5422267"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5" y="853322"/>
            <a:ext cx="5422268"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220120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R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1033"/>
            <a:ext cx="5422267"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5" y="853322"/>
            <a:ext cx="5422268"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2761556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R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1033"/>
            <a:ext cx="5422267"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5" y="853322"/>
            <a:ext cx="5422268"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1541465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R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600844" y="2191033"/>
            <a:ext cx="5422267" cy="357366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600845" y="853322"/>
            <a:ext cx="5422268" cy="1118937"/>
          </a:xfrm>
        </p:spPr>
        <p:txBody>
          <a:bodyPr/>
          <a:lstStyle>
            <a:lvl1pPr>
              <a:defRPr sz="4000"/>
            </a:lvl1pPr>
          </a:lstStyle>
          <a:p>
            <a:r>
              <a:rPr lang="en-US" dirty="0"/>
              <a:t>HEADLINE 40PT</a:t>
            </a:r>
          </a:p>
        </p:txBody>
      </p:sp>
    </p:spTree>
    <p:extLst>
      <p:ext uri="{BB962C8B-B14F-4D97-AF65-F5344CB8AC3E}">
        <p14:creationId xmlns:p14="http://schemas.microsoft.com/office/powerpoint/2010/main" val="2358726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59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883" y="1358107"/>
            <a:ext cx="11514221" cy="1949115"/>
          </a:xfrm>
        </p:spPr>
        <p:txBody>
          <a:bodyPr/>
          <a:lstStyle/>
          <a:p>
            <a:r>
              <a:rPr lang="en-US" smtClean="0"/>
              <a:t>Click to edit Master title style</a:t>
            </a:r>
            <a:endParaRPr lang="en-US"/>
          </a:p>
        </p:txBody>
      </p:sp>
      <p:sp>
        <p:nvSpPr>
          <p:cNvPr id="3" name="Content Placeholder 2"/>
          <p:cNvSpPr>
            <a:spLocks noGrp="1"/>
          </p:cNvSpPr>
          <p:nvPr>
            <p:ph idx="1"/>
          </p:nvPr>
        </p:nvSpPr>
        <p:spPr>
          <a:xfrm>
            <a:off x="336883" y="3403474"/>
            <a:ext cx="11514221" cy="2182479"/>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1224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2"/>
        <p:cNvGrpSpPr/>
        <p:nvPr/>
      </p:nvGrpSpPr>
      <p:grpSpPr>
        <a:xfrm>
          <a:off x="0" y="0"/>
          <a:ext cx="0" cy="0"/>
          <a:chOff x="0" y="0"/>
          <a:chExt cx="0" cy="0"/>
        </a:xfrm>
      </p:grpSpPr>
      <p:sp>
        <p:nvSpPr>
          <p:cNvPr id="13" name="Google Shape;13;p15"/>
          <p:cNvSpPr txBox="1">
            <a:spLocks noGrp="1"/>
          </p:cNvSpPr>
          <p:nvPr>
            <p:ph type="title"/>
          </p:nvPr>
        </p:nvSpPr>
        <p:spPr>
          <a:xfrm>
            <a:off x="804672" y="2317174"/>
            <a:ext cx="11027656" cy="10079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5"/>
          <p:cNvSpPr txBox="1">
            <a:spLocks noGrp="1"/>
          </p:cNvSpPr>
          <p:nvPr>
            <p:ph type="body" idx="1"/>
          </p:nvPr>
        </p:nvSpPr>
        <p:spPr>
          <a:xfrm>
            <a:off x="804863" y="4044950"/>
            <a:ext cx="11137900" cy="14684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a:lvl1pPr>
            <a:lvl2pPr marL="914400" lvl="1" indent="-342900" algn="l">
              <a:lnSpc>
                <a:spcPct val="90000"/>
              </a:lnSpc>
              <a:spcBef>
                <a:spcPts val="500"/>
              </a:spcBef>
              <a:spcAft>
                <a:spcPts val="0"/>
              </a:spcAft>
              <a:buClr>
                <a:schemeClr val="accent3"/>
              </a:buClr>
              <a:buSzPts val="1800"/>
              <a:buChar char="○"/>
              <a:defRPr/>
            </a:lvl2pPr>
            <a:lvl3pPr marL="1371600" lvl="2" indent="-342900" algn="l">
              <a:lnSpc>
                <a:spcPct val="90000"/>
              </a:lnSpc>
              <a:spcBef>
                <a:spcPts val="500"/>
              </a:spcBef>
              <a:spcAft>
                <a:spcPts val="0"/>
              </a:spcAft>
              <a:buClr>
                <a:schemeClr val="accent3"/>
              </a:buClr>
              <a:buSzPts val="18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8887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8917" y="1118725"/>
            <a:ext cx="11634536" cy="2852737"/>
          </a:xfrm>
        </p:spPr>
        <p:txBody>
          <a:bodyPr anchor="b">
            <a:normAutofit/>
          </a:bodyPr>
          <a:lstStyle>
            <a:lvl1pPr>
              <a:defRPr sz="5500">
                <a:latin typeface="Arial Black" panose="020B0A040201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348917" y="3998450"/>
            <a:ext cx="11634536"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95464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8889" y="336884"/>
            <a:ext cx="11514221" cy="104674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2605"/>
            <a:ext cx="5181600" cy="403991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2605"/>
            <a:ext cx="5181600" cy="403991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6052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8916" y="365125"/>
            <a:ext cx="114300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17089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17089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2769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9653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69969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55166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10781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67739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60742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51392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883" y="1922319"/>
            <a:ext cx="11514221" cy="122901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36882" y="3543590"/>
            <a:ext cx="11514221" cy="1624156"/>
          </a:xfrm>
          <a:prstGeom prst="rect">
            <a:avLst/>
          </a:prstGeom>
        </p:spPr>
        <p:txBody>
          <a:bodyPr vert="horz" lIns="91440" tIns="45720" rIns="91440" bIns="45720" rtlCol="0">
            <a:normAutofit/>
          </a:bodyPr>
          <a:lstStyle/>
          <a:p>
            <a:r>
              <a:rPr lang="en-US" sz="2800" dirty="0"/>
              <a:t>Presenter Name </a:t>
            </a:r>
          </a:p>
          <a:p>
            <a:r>
              <a:rPr lang="en-US" sz="2800" dirty="0"/>
              <a:t>Title</a:t>
            </a:r>
          </a:p>
          <a:p>
            <a:r>
              <a:rPr lang="en-US" sz="2800" dirty="0"/>
              <a:t>Date</a:t>
            </a:r>
          </a:p>
          <a:p>
            <a:pPr lvl="0"/>
            <a:endParaRPr lang="en-US" dirty="0"/>
          </a:p>
        </p:txBody>
      </p:sp>
      <p:sp>
        <p:nvSpPr>
          <p:cNvPr id="4"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F727C-F86B-4B2A-A271-BE68A173031B}" type="slidenum">
              <a:rPr lang="en-US" smtClean="0"/>
              <a:t>‹#›</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848308807"/>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50" r:id="rId3"/>
    <p:sldLayoutId id="2147483651" r:id="rId4"/>
    <p:sldLayoutId id="2147483652" r:id="rId5"/>
    <p:sldLayoutId id="2147483653" r:id="rId6"/>
    <p:sldLayoutId id="2147483654" r:id="rId7"/>
    <p:sldLayoutId id="2147483656" r:id="rId8"/>
    <p:sldLayoutId id="2147483657" r:id="rId9"/>
    <p:sldLayoutId id="2147483660" r:id="rId10"/>
    <p:sldLayoutId id="2147483667" r:id="rId11"/>
    <p:sldLayoutId id="2147483666" r:id="rId12"/>
    <p:sldLayoutId id="2147483675" r:id="rId13"/>
    <p:sldLayoutId id="2147483676" r:id="rId14"/>
    <p:sldLayoutId id="2147483677" r:id="rId15"/>
    <p:sldLayoutId id="2147483678" r:id="rId16"/>
    <p:sldLayoutId id="2147483669" r:id="rId17"/>
    <p:sldLayoutId id="2147483661" r:id="rId18"/>
    <p:sldLayoutId id="2147483673" r:id="rId19"/>
    <p:sldLayoutId id="2147483674" r:id="rId20"/>
    <p:sldLayoutId id="2147483670" r:id="rId21"/>
    <p:sldLayoutId id="2147483671" r:id="rId22"/>
    <p:sldLayoutId id="2147483672" r:id="rId23"/>
    <p:sldLayoutId id="2147483668" r:id="rId24"/>
    <p:sldLayoutId id="2147483662" r:id="rId25"/>
    <p:sldLayoutId id="2147483679" r:id="rId26"/>
    <p:sldLayoutId id="2147483680" r:id="rId27"/>
    <p:sldLayoutId id="2147483681" r:id="rId28"/>
    <p:sldLayoutId id="2147483649" r:id="rId29"/>
    <p:sldLayoutId id="2147483682" r:id="rId30"/>
  </p:sldLayoutIdLst>
  <p:hf hdr="0" ftr="0" dt="0"/>
  <p:txStyles>
    <p:titleStyle>
      <a:lvl1pPr algn="l" defTabSz="914400" rtl="0" eaLnBrk="1" latinLnBrk="0" hangingPunct="1">
        <a:lnSpc>
          <a:spcPct val="90000"/>
        </a:lnSpc>
        <a:spcBef>
          <a:spcPct val="0"/>
        </a:spcBef>
        <a:buNone/>
        <a:defRPr sz="5400" kern="1200">
          <a:solidFill>
            <a:schemeClr val="accent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grN4nhFH7X4&amp;feature=emb_titl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57.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741" y="2214649"/>
            <a:ext cx="11027656" cy="1007917"/>
          </a:xfrm>
        </p:spPr>
        <p:txBody>
          <a:bodyPr/>
          <a:lstStyle/>
          <a:p>
            <a:pPr algn="ctr"/>
            <a:r>
              <a:rPr lang="en-US" dirty="0" smtClean="0"/>
              <a:t/>
            </a:r>
            <a:br>
              <a:rPr lang="en-US" dirty="0" smtClean="0"/>
            </a:br>
            <a:r>
              <a:rPr lang="en-US" dirty="0"/>
              <a:t/>
            </a:r>
            <a:br>
              <a:rPr lang="en-US" dirty="0"/>
            </a:br>
            <a:r>
              <a:rPr lang="en-US" dirty="0" smtClean="0"/>
              <a:t>Public Meeting</a:t>
            </a:r>
            <a:br>
              <a:rPr lang="en-US" dirty="0" smtClean="0"/>
            </a:br>
            <a:r>
              <a:rPr lang="en-US" sz="2000" dirty="0" smtClean="0"/>
              <a:t>Proposed Changes for September 2024</a:t>
            </a:r>
            <a:r>
              <a:rPr lang="en-US" dirty="0" smtClean="0"/>
              <a:t/>
            </a:r>
            <a:br>
              <a:rPr lang="en-US" dirty="0" smtClean="0"/>
            </a:br>
            <a:r>
              <a:rPr lang="en-US" dirty="0" smtClean="0"/>
              <a:t/>
            </a:r>
            <a:br>
              <a:rPr lang="en-US" dirty="0" smtClean="0"/>
            </a:br>
            <a:endParaRPr lang="en-US" dirty="0"/>
          </a:p>
        </p:txBody>
      </p:sp>
      <p:sp>
        <p:nvSpPr>
          <p:cNvPr id="3" name="Text Placeholder 2"/>
          <p:cNvSpPr>
            <a:spLocks noGrp="1"/>
          </p:cNvSpPr>
          <p:nvPr>
            <p:ph type="body" sz="quarter" idx="13"/>
          </p:nvPr>
        </p:nvSpPr>
        <p:spPr>
          <a:xfrm>
            <a:off x="749741" y="4903608"/>
            <a:ext cx="11137900" cy="1468438"/>
          </a:xfrm>
        </p:spPr>
        <p:txBody>
          <a:bodyPr>
            <a:normAutofit/>
          </a:bodyPr>
          <a:lstStyle/>
          <a:p>
            <a:endParaRPr lang="en-US" sz="2000" dirty="0" smtClean="0"/>
          </a:p>
          <a:p>
            <a:r>
              <a:rPr lang="en-US" sz="2000" dirty="0" smtClean="0"/>
              <a:t>Phil Dupler – Director of Planning</a:t>
            </a:r>
          </a:p>
          <a:p>
            <a:endParaRPr lang="en-US" sz="2000" dirty="0" smtClean="0"/>
          </a:p>
        </p:txBody>
      </p:sp>
      <p:sp>
        <p:nvSpPr>
          <p:cNvPr id="6" name="TextBox 5"/>
          <p:cNvSpPr txBox="1"/>
          <p:nvPr/>
        </p:nvSpPr>
        <p:spPr>
          <a:xfrm>
            <a:off x="5758961" y="6488668"/>
            <a:ext cx="312906" cy="369332"/>
          </a:xfrm>
          <a:prstGeom prst="rect">
            <a:avLst/>
          </a:prstGeom>
          <a:noFill/>
        </p:spPr>
        <p:txBody>
          <a:bodyPr wrap="none" rtlCol="0">
            <a:spAutoFit/>
          </a:bodyPr>
          <a:lstStyle/>
          <a:p>
            <a:fld id="{811B87C0-D57A-4036-AA70-5A95E7ADADCC}" type="slidenum">
              <a:rPr lang="en-US" smtClean="0">
                <a:solidFill>
                  <a:srgbClr val="263476"/>
                </a:solidFill>
              </a:rPr>
              <a:t>1</a:t>
            </a:fld>
            <a:endParaRPr lang="en-US" dirty="0">
              <a:solidFill>
                <a:srgbClr val="263476"/>
              </a:solidFill>
            </a:endParaRPr>
          </a:p>
        </p:txBody>
      </p:sp>
    </p:spTree>
    <p:extLst>
      <p:ext uri="{BB962C8B-B14F-4D97-AF65-F5344CB8AC3E}">
        <p14:creationId xmlns:p14="http://schemas.microsoft.com/office/powerpoint/2010/main" val="403119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half" idx="2"/>
          </p:nvPr>
        </p:nvSpPr>
        <p:spPr>
          <a:xfrm>
            <a:off x="200775" y="1829574"/>
            <a:ext cx="6072009" cy="3838354"/>
          </a:xfrm>
        </p:spPr>
        <p:txBody>
          <a:bodyPr>
            <a:normAutofit/>
          </a:bodyPr>
          <a:lstStyle/>
          <a:p>
            <a:pPr marL="457200" indent="-457200">
              <a:buFont typeface="Arial" panose="020B0604020202020204" pitchFamily="34" charset="0"/>
              <a:buChar char="•"/>
            </a:pPr>
            <a:r>
              <a:rPr lang="en-US" sz="2400" dirty="0" smtClean="0">
                <a:solidFill>
                  <a:schemeClr val="accent1"/>
                </a:solidFill>
              </a:rPr>
              <a:t>Route 23 service will be replaced by an on-demand </a:t>
            </a:r>
            <a:r>
              <a:rPr lang="en-US" sz="2400" dirty="0">
                <a:solidFill>
                  <a:schemeClr val="accent1"/>
                </a:solidFill>
              </a:rPr>
              <a:t>s</a:t>
            </a:r>
            <a:r>
              <a:rPr lang="en-US" sz="2400" dirty="0" smtClean="0">
                <a:solidFill>
                  <a:schemeClr val="accent1"/>
                </a:solidFill>
              </a:rPr>
              <a:t>ervice</a:t>
            </a:r>
          </a:p>
          <a:p>
            <a:pPr marL="457200" indent="-457200">
              <a:buFont typeface="Arial" panose="020B0604020202020204" pitchFamily="34" charset="0"/>
              <a:buChar char="•"/>
            </a:pPr>
            <a:r>
              <a:rPr lang="en-US" sz="2400" dirty="0" smtClean="0">
                <a:solidFill>
                  <a:schemeClr val="accent1"/>
                </a:solidFill>
              </a:rPr>
              <a:t>Service will be available from Trinity Lakes Station to Tarrant County College NE-Campus </a:t>
            </a:r>
            <a:r>
              <a:rPr lang="en-US" sz="2400" b="1" dirty="0" smtClean="0">
                <a:solidFill>
                  <a:schemeClr val="accent1"/>
                </a:solidFill>
              </a:rPr>
              <a:t>only</a:t>
            </a:r>
            <a:endParaRPr lang="en-US" sz="2400" b="1" dirty="0">
              <a:solidFill>
                <a:schemeClr val="accent1"/>
              </a:solidFill>
            </a:endParaRPr>
          </a:p>
          <a:p>
            <a:pPr marL="457200" indent="-457200">
              <a:buFont typeface="Arial" panose="020B0604020202020204" pitchFamily="34" charset="0"/>
              <a:buChar char="•"/>
            </a:pPr>
            <a:endParaRPr lang="en-US" dirty="0"/>
          </a:p>
          <a:p>
            <a:endParaRPr lang="en-US" dirty="0"/>
          </a:p>
        </p:txBody>
      </p:sp>
      <p:sp>
        <p:nvSpPr>
          <p:cNvPr id="7" name="Title 1"/>
          <p:cNvSpPr>
            <a:spLocks noGrp="1"/>
          </p:cNvSpPr>
          <p:nvPr>
            <p:ph type="title"/>
          </p:nvPr>
        </p:nvSpPr>
        <p:spPr>
          <a:xfrm>
            <a:off x="200775" y="328571"/>
            <a:ext cx="6404811" cy="1046747"/>
          </a:xfrm>
        </p:spPr>
        <p:txBody>
          <a:bodyPr/>
          <a:lstStyle/>
          <a:p>
            <a:pPr algn="ctr"/>
            <a:r>
              <a:rPr lang="en-US" sz="4000" dirty="0" smtClean="0"/>
              <a:t>On-Demand Service</a:t>
            </a:r>
            <a:br>
              <a:rPr lang="en-US" sz="4000" dirty="0" smtClean="0"/>
            </a:br>
            <a:r>
              <a:rPr lang="en-US" sz="4000" dirty="0" smtClean="0"/>
              <a:t>Route 23</a:t>
            </a:r>
            <a:endParaRPr lang="en-US" sz="4000" dirty="0"/>
          </a:p>
        </p:txBody>
      </p:sp>
      <p:pic>
        <p:nvPicPr>
          <p:cNvPr id="2" name="Picture 1"/>
          <p:cNvPicPr>
            <a:picLocks noChangeAspect="1"/>
          </p:cNvPicPr>
          <p:nvPr/>
        </p:nvPicPr>
        <p:blipFill>
          <a:blip r:embed="rId2"/>
          <a:stretch>
            <a:fillRect/>
          </a:stretch>
        </p:blipFill>
        <p:spPr>
          <a:xfrm>
            <a:off x="6428231" y="146875"/>
            <a:ext cx="5569077" cy="5595101"/>
          </a:xfrm>
          <a:prstGeom prst="rect">
            <a:avLst/>
          </a:prstGeom>
          <a:ln>
            <a:solidFill>
              <a:schemeClr val="accent1"/>
            </a:solidFill>
          </a:ln>
        </p:spPr>
      </p:pic>
      <p:sp>
        <p:nvSpPr>
          <p:cNvPr id="3" name="TextBox 2"/>
          <p:cNvSpPr txBox="1"/>
          <p:nvPr/>
        </p:nvSpPr>
        <p:spPr>
          <a:xfrm>
            <a:off x="5831638" y="6488668"/>
            <a:ext cx="441146" cy="369332"/>
          </a:xfrm>
          <a:prstGeom prst="rect">
            <a:avLst/>
          </a:prstGeom>
          <a:noFill/>
        </p:spPr>
        <p:txBody>
          <a:bodyPr wrap="none" rtlCol="0">
            <a:spAutoFit/>
          </a:bodyPr>
          <a:lstStyle/>
          <a:p>
            <a:fld id="{EF6AABD9-102D-4E0A-B82B-B86FBF78820E}" type="slidenum">
              <a:rPr lang="en-US" smtClean="0">
                <a:solidFill>
                  <a:srgbClr val="263476"/>
                </a:solidFill>
              </a:rPr>
              <a:t>10</a:t>
            </a:fld>
            <a:endParaRPr lang="en-US" dirty="0">
              <a:solidFill>
                <a:srgbClr val="263476"/>
              </a:solidFill>
            </a:endParaRPr>
          </a:p>
        </p:txBody>
      </p:sp>
    </p:spTree>
    <p:extLst>
      <p:ext uri="{BB962C8B-B14F-4D97-AF65-F5344CB8AC3E}">
        <p14:creationId xmlns:p14="http://schemas.microsoft.com/office/powerpoint/2010/main" val="110303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F9F8A-3104-11E8-0FD6-033890049AED}"/>
              </a:ext>
            </a:extLst>
          </p:cNvPr>
          <p:cNvPicPr>
            <a:picLocks noChangeAspect="1"/>
          </p:cNvPicPr>
          <p:nvPr/>
        </p:nvPicPr>
        <p:blipFill rotWithShape="1">
          <a:blip r:embed="rId2"/>
          <a:srcRect t="6086" b="5566"/>
          <a:stretch/>
        </p:blipFill>
        <p:spPr>
          <a:xfrm>
            <a:off x="565639" y="1233328"/>
            <a:ext cx="5181600" cy="4039912"/>
          </a:xfrm>
          <a:prstGeom prst="rect">
            <a:avLst/>
          </a:prstGeom>
          <a:noFill/>
        </p:spPr>
      </p:pic>
      <p:sp>
        <p:nvSpPr>
          <p:cNvPr id="3" name="Content Placeholder 4"/>
          <p:cNvSpPr txBox="1">
            <a:spLocks/>
          </p:cNvSpPr>
          <p:nvPr/>
        </p:nvSpPr>
        <p:spPr>
          <a:xfrm>
            <a:off x="6022731" y="1022314"/>
            <a:ext cx="5565531" cy="46399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err="1" smtClean="0">
                <a:solidFill>
                  <a:schemeClr val="accent1"/>
                </a:solidFill>
              </a:rPr>
              <a:t>BlueZones</a:t>
            </a:r>
            <a:r>
              <a:rPr lang="en-US" sz="2400" dirty="0" smtClean="0">
                <a:solidFill>
                  <a:schemeClr val="accent1"/>
                </a:solidFill>
              </a:rPr>
              <a:t> promotional pilot project to promote healthy lifestyles</a:t>
            </a:r>
          </a:p>
          <a:p>
            <a:pPr marL="1143000" lvl="1" indent="-457200">
              <a:buFont typeface="Arial" panose="020B0604020202020204" pitchFamily="34" charset="0"/>
              <a:buChar char="•"/>
            </a:pPr>
            <a:r>
              <a:rPr lang="en-US" sz="2000" dirty="0" smtClean="0">
                <a:solidFill>
                  <a:schemeClr val="accent1"/>
                </a:solidFill>
              </a:rPr>
              <a:t>Higher density/mixed use areas</a:t>
            </a:r>
          </a:p>
          <a:p>
            <a:pPr marL="1143000" lvl="1" indent="-457200">
              <a:buFont typeface="Arial" panose="020B0604020202020204" pitchFamily="34" charset="0"/>
              <a:buChar char="•"/>
            </a:pPr>
            <a:r>
              <a:rPr lang="en-US" sz="2000" dirty="0" smtClean="0">
                <a:solidFill>
                  <a:schemeClr val="accent1"/>
                </a:solidFill>
              </a:rPr>
              <a:t>Environmentally friendly </a:t>
            </a:r>
            <a:r>
              <a:rPr lang="en-US" sz="2000" dirty="0">
                <a:solidFill>
                  <a:schemeClr val="accent1"/>
                </a:solidFill>
              </a:rPr>
              <a:t>e</a:t>
            </a:r>
            <a:r>
              <a:rPr lang="en-US" sz="2000" dirty="0" smtClean="0">
                <a:solidFill>
                  <a:schemeClr val="accent1"/>
                </a:solidFill>
              </a:rPr>
              <a:t>lectric </a:t>
            </a:r>
            <a:r>
              <a:rPr lang="en-US" sz="2000" dirty="0">
                <a:solidFill>
                  <a:schemeClr val="accent1"/>
                </a:solidFill>
              </a:rPr>
              <a:t>b</a:t>
            </a:r>
            <a:r>
              <a:rPr lang="en-US" sz="2000" dirty="0" smtClean="0">
                <a:solidFill>
                  <a:schemeClr val="accent1"/>
                </a:solidFill>
              </a:rPr>
              <a:t>uses</a:t>
            </a:r>
          </a:p>
          <a:p>
            <a:pPr marL="1143000" lvl="1" indent="-457200">
              <a:buFont typeface="Arial" panose="020B0604020202020204" pitchFamily="34" charset="0"/>
              <a:buChar char="•"/>
            </a:pPr>
            <a:r>
              <a:rPr lang="en-US" sz="2000" dirty="0" smtClean="0">
                <a:solidFill>
                  <a:schemeClr val="accent1"/>
                </a:solidFill>
              </a:rPr>
              <a:t>Walking/bicycling to bus stops</a:t>
            </a:r>
          </a:p>
          <a:p>
            <a:pPr marL="457200" indent="-457200">
              <a:buFont typeface="Arial" panose="020B0604020202020204" pitchFamily="34" charset="0"/>
              <a:buChar char="•"/>
            </a:pPr>
            <a:r>
              <a:rPr lang="en-US" sz="2400" dirty="0" smtClean="0">
                <a:solidFill>
                  <a:schemeClr val="accent1"/>
                </a:solidFill>
              </a:rPr>
              <a:t>Ridership never grew</a:t>
            </a:r>
          </a:p>
          <a:p>
            <a:pPr marL="1143000" lvl="1" indent="-457200">
              <a:buFont typeface="Arial" panose="020B0604020202020204" pitchFamily="34" charset="0"/>
              <a:buChar char="•"/>
            </a:pPr>
            <a:r>
              <a:rPr lang="en-US" sz="2000" dirty="0" smtClean="0">
                <a:solidFill>
                  <a:schemeClr val="accent1"/>
                </a:solidFill>
              </a:rPr>
              <a:t>Launched pre-COVID </a:t>
            </a:r>
          </a:p>
          <a:p>
            <a:pPr marL="1143000" lvl="1" indent="-457200">
              <a:buFont typeface="Arial" panose="020B0604020202020204" pitchFamily="34" charset="0"/>
              <a:buChar char="•"/>
            </a:pPr>
            <a:r>
              <a:rPr lang="en-US" sz="2000" dirty="0">
                <a:solidFill>
                  <a:schemeClr val="accent1"/>
                </a:solidFill>
              </a:rPr>
              <a:t>S</a:t>
            </a:r>
            <a:r>
              <a:rPr lang="en-US" sz="2000" dirty="0" smtClean="0">
                <a:solidFill>
                  <a:schemeClr val="accent1"/>
                </a:solidFill>
              </a:rPr>
              <a:t>tagnant post-COVID </a:t>
            </a:r>
          </a:p>
          <a:p>
            <a:pPr marL="1143000" lvl="1" indent="-457200">
              <a:buFont typeface="Arial" panose="020B0604020202020204" pitchFamily="34" charset="0"/>
              <a:buChar char="•"/>
            </a:pPr>
            <a:r>
              <a:rPr lang="en-US" sz="2000" dirty="0" smtClean="0">
                <a:solidFill>
                  <a:schemeClr val="accent1"/>
                </a:solidFill>
              </a:rPr>
              <a:t>Competes with Route 2 Camp Bowie</a:t>
            </a:r>
          </a:p>
          <a:p>
            <a:pPr marL="457200" indent="-457200">
              <a:buFont typeface="Arial" panose="020B0604020202020204" pitchFamily="34" charset="0"/>
              <a:buChar char="•"/>
            </a:pPr>
            <a:r>
              <a:rPr lang="en-US" sz="2600" dirty="0" smtClean="0">
                <a:solidFill>
                  <a:schemeClr val="accent1"/>
                </a:solidFill>
              </a:rPr>
              <a:t>Funding partners chose to discontinue</a:t>
            </a:r>
          </a:p>
          <a:p>
            <a:pPr marL="457200" indent="-457200">
              <a:buFont typeface="Arial" panose="020B0604020202020204" pitchFamily="34" charset="0"/>
              <a:buChar char="•"/>
            </a:pPr>
            <a:r>
              <a:rPr lang="en-US" sz="2600" dirty="0" smtClean="0">
                <a:solidFill>
                  <a:schemeClr val="accent1"/>
                </a:solidFill>
              </a:rPr>
              <a:t>Re-purpose the electric vehicles for the downtown Molly</a:t>
            </a:r>
          </a:p>
          <a:p>
            <a:pPr marL="457200" indent="-457200">
              <a:buFont typeface="Arial" panose="020B0604020202020204" pitchFamily="34" charset="0"/>
              <a:buChar char="•"/>
            </a:pPr>
            <a:endParaRPr lang="en-US" sz="2400" dirty="0">
              <a:solidFill>
                <a:schemeClr val="accent1"/>
              </a:solidFill>
            </a:endParaRPr>
          </a:p>
          <a:p>
            <a:pPr marL="457200" indent="-457200">
              <a:buFont typeface="Arial" panose="020B0604020202020204" pitchFamily="34" charset="0"/>
              <a:buChar char="•"/>
            </a:pPr>
            <a:endParaRPr lang="en-US" dirty="0" smtClean="0"/>
          </a:p>
          <a:p>
            <a:endParaRPr lang="en-US" dirty="0"/>
          </a:p>
        </p:txBody>
      </p:sp>
      <p:sp>
        <p:nvSpPr>
          <p:cNvPr id="4" name="Title 1"/>
          <p:cNvSpPr txBox="1">
            <a:spLocks/>
          </p:cNvSpPr>
          <p:nvPr/>
        </p:nvSpPr>
        <p:spPr>
          <a:xfrm>
            <a:off x="6128238" y="302194"/>
            <a:ext cx="5460024" cy="1046747"/>
          </a:xfrm>
          <a:prstGeom prst="rect">
            <a:avLst/>
          </a:prstGeom>
        </p:spPr>
        <p:txBody>
          <a:bodyPr/>
          <a:lstStyle>
            <a:lvl1pPr algn="l" defTabSz="914400" rtl="0" eaLnBrk="1" latinLnBrk="0" hangingPunct="1">
              <a:lnSpc>
                <a:spcPct val="90000"/>
              </a:lnSpc>
              <a:spcBef>
                <a:spcPct val="0"/>
              </a:spcBef>
              <a:buNone/>
              <a:defRPr sz="5400" kern="1200">
                <a:solidFill>
                  <a:schemeClr val="accent1"/>
                </a:solidFill>
                <a:latin typeface="Arial Black" panose="020B0A04020102020204" pitchFamily="34" charset="0"/>
                <a:ea typeface="+mj-ea"/>
                <a:cs typeface="+mj-cs"/>
              </a:defRPr>
            </a:lvl1pPr>
          </a:lstStyle>
          <a:p>
            <a:pPr algn="ctr"/>
            <a:r>
              <a:rPr lang="en-US" sz="4000" dirty="0" smtClean="0"/>
              <a:t>The Dash</a:t>
            </a:r>
            <a:endParaRPr lang="en-US" sz="4000" dirty="0"/>
          </a:p>
        </p:txBody>
      </p:sp>
      <p:sp>
        <p:nvSpPr>
          <p:cNvPr id="5" name="TextBox 4"/>
          <p:cNvSpPr txBox="1"/>
          <p:nvPr/>
        </p:nvSpPr>
        <p:spPr>
          <a:xfrm>
            <a:off x="5899638" y="6506308"/>
            <a:ext cx="553916" cy="369332"/>
          </a:xfrm>
          <a:prstGeom prst="rect">
            <a:avLst/>
          </a:prstGeom>
          <a:noFill/>
        </p:spPr>
        <p:txBody>
          <a:bodyPr wrap="square" rtlCol="0">
            <a:spAutoFit/>
          </a:bodyPr>
          <a:lstStyle/>
          <a:p>
            <a:r>
              <a:rPr lang="en-US" dirty="0" smtClean="0">
                <a:solidFill>
                  <a:srgbClr val="263476"/>
                </a:solidFill>
              </a:rPr>
              <a:t>11</a:t>
            </a:r>
            <a:endParaRPr lang="en-US" dirty="0">
              <a:solidFill>
                <a:srgbClr val="263476"/>
              </a:solidFill>
            </a:endParaRPr>
          </a:p>
        </p:txBody>
      </p:sp>
    </p:spTree>
    <p:extLst>
      <p:ext uri="{BB962C8B-B14F-4D97-AF65-F5344CB8AC3E}">
        <p14:creationId xmlns:p14="http://schemas.microsoft.com/office/powerpoint/2010/main" val="1932446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Southside ZIPZONE – Sycamore Heights</a:t>
            </a:r>
            <a:endParaRPr lang="en-US" sz="4000" dirty="0"/>
          </a:p>
        </p:txBody>
      </p:sp>
      <p:pic>
        <p:nvPicPr>
          <p:cNvPr id="5" name="Picture 4"/>
          <p:cNvPicPr>
            <a:picLocks noChangeAspect="1"/>
          </p:cNvPicPr>
          <p:nvPr/>
        </p:nvPicPr>
        <p:blipFill>
          <a:blip r:embed="rId2"/>
          <a:stretch>
            <a:fillRect/>
          </a:stretch>
        </p:blipFill>
        <p:spPr>
          <a:xfrm>
            <a:off x="5835336" y="1311571"/>
            <a:ext cx="6017774" cy="4375551"/>
          </a:xfrm>
          <a:prstGeom prst="rect">
            <a:avLst/>
          </a:prstGeom>
        </p:spPr>
      </p:pic>
      <p:sp>
        <p:nvSpPr>
          <p:cNvPr id="6" name="Content Placeholder 4"/>
          <p:cNvSpPr>
            <a:spLocks noGrp="1"/>
          </p:cNvSpPr>
          <p:nvPr>
            <p:ph sz="half" idx="2"/>
          </p:nvPr>
        </p:nvSpPr>
        <p:spPr>
          <a:xfrm>
            <a:off x="200775" y="1679944"/>
            <a:ext cx="5518381" cy="3357569"/>
          </a:xfrm>
        </p:spPr>
        <p:txBody>
          <a:bodyPr>
            <a:normAutofit/>
          </a:bodyPr>
          <a:lstStyle/>
          <a:p>
            <a:pPr marL="457200" indent="-457200">
              <a:buFont typeface="Arial" panose="020B0604020202020204" pitchFamily="34" charset="0"/>
              <a:buChar char="•"/>
            </a:pPr>
            <a:r>
              <a:rPr lang="en-US" dirty="0" smtClean="0">
                <a:solidFill>
                  <a:schemeClr val="accent1"/>
                </a:solidFill>
              </a:rPr>
              <a:t>Southside ZIPZONE extension to include Sycamore Heights neighborhood.</a:t>
            </a:r>
          </a:p>
          <a:p>
            <a:pPr marL="457200" indent="-457200">
              <a:buFont typeface="Arial" panose="020B0604020202020204" pitchFamily="34" charset="0"/>
              <a:buChar char="•"/>
            </a:pPr>
            <a:r>
              <a:rPr lang="en-US" dirty="0" smtClean="0">
                <a:solidFill>
                  <a:schemeClr val="accent1"/>
                </a:solidFill>
              </a:rPr>
              <a:t>Service will begin during the September 2024 service change</a:t>
            </a:r>
            <a:endParaRPr lang="en-US" dirty="0">
              <a:solidFill>
                <a:schemeClr val="accent1"/>
              </a:solidFill>
            </a:endParaRPr>
          </a:p>
          <a:p>
            <a:pPr marL="457200" indent="-457200">
              <a:buFont typeface="Arial" panose="020B0604020202020204" pitchFamily="34" charset="0"/>
              <a:buChar char="•"/>
            </a:pPr>
            <a:endParaRPr lang="en-US" dirty="0"/>
          </a:p>
          <a:p>
            <a:endParaRPr lang="en-US" dirty="0"/>
          </a:p>
        </p:txBody>
      </p:sp>
      <p:pic>
        <p:nvPicPr>
          <p:cNvPr id="7" name="Picture 6"/>
          <p:cNvPicPr>
            <a:picLocks noChangeAspect="1"/>
          </p:cNvPicPr>
          <p:nvPr/>
        </p:nvPicPr>
        <p:blipFill>
          <a:blip r:embed="rId3"/>
          <a:stretch>
            <a:fillRect/>
          </a:stretch>
        </p:blipFill>
        <p:spPr>
          <a:xfrm>
            <a:off x="10074766" y="5234679"/>
            <a:ext cx="1654494" cy="303887"/>
          </a:xfrm>
          <a:prstGeom prst="rect">
            <a:avLst/>
          </a:prstGeom>
        </p:spPr>
      </p:pic>
      <p:sp>
        <p:nvSpPr>
          <p:cNvPr id="3" name="TextBox 2"/>
          <p:cNvSpPr txBox="1"/>
          <p:nvPr/>
        </p:nvSpPr>
        <p:spPr>
          <a:xfrm>
            <a:off x="5719156" y="6488668"/>
            <a:ext cx="444252" cy="369332"/>
          </a:xfrm>
          <a:prstGeom prst="rect">
            <a:avLst/>
          </a:prstGeom>
          <a:noFill/>
        </p:spPr>
        <p:txBody>
          <a:bodyPr wrap="square" rtlCol="0">
            <a:spAutoFit/>
          </a:bodyPr>
          <a:lstStyle/>
          <a:p>
            <a:r>
              <a:rPr lang="en-US" dirty="0" smtClean="0">
                <a:solidFill>
                  <a:srgbClr val="263476"/>
                </a:solidFill>
              </a:rPr>
              <a:t>12</a:t>
            </a:r>
            <a:endParaRPr lang="en-US" dirty="0">
              <a:solidFill>
                <a:srgbClr val="263476"/>
              </a:solidFill>
            </a:endParaRPr>
          </a:p>
        </p:txBody>
      </p:sp>
    </p:spTree>
    <p:extLst>
      <p:ext uri="{BB962C8B-B14F-4D97-AF65-F5344CB8AC3E}">
        <p14:creationId xmlns:p14="http://schemas.microsoft.com/office/powerpoint/2010/main" val="1440036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15</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398" y="860257"/>
            <a:ext cx="3530569" cy="4799621"/>
          </a:xfrm>
          <a:prstGeom prst="rect">
            <a:avLst/>
          </a:prstGeom>
        </p:spPr>
      </p:pic>
      <p:sp>
        <p:nvSpPr>
          <p:cNvPr id="6" name="Content Placeholder 2"/>
          <p:cNvSpPr txBox="1">
            <a:spLocks/>
          </p:cNvSpPr>
          <p:nvPr/>
        </p:nvSpPr>
        <p:spPr>
          <a:xfrm>
            <a:off x="482993" y="1502105"/>
            <a:ext cx="7695444" cy="46389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dirty="0" smtClean="0">
                <a:solidFill>
                  <a:srgbClr val="002060"/>
                </a:solidFill>
              </a:rPr>
              <a:t>Stockyards/North Main</a:t>
            </a:r>
          </a:p>
          <a:p>
            <a:pPr marL="1143000" lvl="1" indent="-457200">
              <a:buFont typeface="Arial" panose="020B0604020202020204" pitchFamily="34" charset="0"/>
              <a:buChar char="•"/>
            </a:pPr>
            <a:r>
              <a:rPr lang="en-US" sz="2800" dirty="0" smtClean="0">
                <a:solidFill>
                  <a:srgbClr val="002060"/>
                </a:solidFill>
              </a:rPr>
              <a:t>Later Evening Service </a:t>
            </a:r>
          </a:p>
          <a:p>
            <a:pPr marL="1600200" lvl="2" indent="-457200">
              <a:buFont typeface="Arial" panose="020B0604020202020204" pitchFamily="34" charset="0"/>
              <a:buChar char="•"/>
            </a:pPr>
            <a:r>
              <a:rPr lang="en-US" sz="2400" dirty="0" smtClean="0">
                <a:solidFill>
                  <a:srgbClr val="002060"/>
                </a:solidFill>
              </a:rPr>
              <a:t>One hour later (till 12:45am)</a:t>
            </a:r>
          </a:p>
          <a:p>
            <a:pPr marL="1600200" lvl="2" indent="-457200">
              <a:buFont typeface="Arial" panose="020B0604020202020204" pitchFamily="34" charset="0"/>
              <a:buChar char="•"/>
            </a:pPr>
            <a:r>
              <a:rPr lang="en-US" sz="2400" dirty="0" smtClean="0">
                <a:solidFill>
                  <a:srgbClr val="002060"/>
                </a:solidFill>
              </a:rPr>
              <a:t>15 minute frequency all evening</a:t>
            </a:r>
          </a:p>
          <a:p>
            <a:pPr marL="457200" indent="-457200">
              <a:buFont typeface="Arial" panose="020B0604020202020204" pitchFamily="34" charset="0"/>
              <a:buChar char="•"/>
            </a:pPr>
            <a:endParaRPr lang="en-US" dirty="0" smtClean="0">
              <a:solidFill>
                <a:srgbClr val="002060"/>
              </a:solidFill>
            </a:endParaRPr>
          </a:p>
          <a:p>
            <a:endParaRPr lang="en-US" dirty="0"/>
          </a:p>
        </p:txBody>
      </p:sp>
      <p:sp>
        <p:nvSpPr>
          <p:cNvPr id="7" name="TextBox 6"/>
          <p:cNvSpPr txBox="1"/>
          <p:nvPr/>
        </p:nvSpPr>
        <p:spPr>
          <a:xfrm>
            <a:off x="5719156" y="6488668"/>
            <a:ext cx="444252" cy="369332"/>
          </a:xfrm>
          <a:prstGeom prst="rect">
            <a:avLst/>
          </a:prstGeom>
          <a:noFill/>
        </p:spPr>
        <p:txBody>
          <a:bodyPr wrap="square" rtlCol="0">
            <a:spAutoFit/>
          </a:bodyPr>
          <a:lstStyle/>
          <a:p>
            <a:r>
              <a:rPr lang="en-US" dirty="0" smtClean="0">
                <a:solidFill>
                  <a:srgbClr val="263476"/>
                </a:solidFill>
              </a:rPr>
              <a:t>13</a:t>
            </a:r>
            <a:endParaRPr lang="en-US" dirty="0">
              <a:solidFill>
                <a:srgbClr val="263476"/>
              </a:solidFill>
            </a:endParaRPr>
          </a:p>
        </p:txBody>
      </p:sp>
    </p:spTree>
    <p:extLst>
      <p:ext uri="{BB962C8B-B14F-4D97-AF65-F5344CB8AC3E}">
        <p14:creationId xmlns:p14="http://schemas.microsoft.com/office/powerpoint/2010/main" val="3256506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367" y="387822"/>
            <a:ext cx="6771389" cy="5779009"/>
          </a:xfrm>
          <a:prstGeom prst="rect">
            <a:avLst/>
          </a:prstGeom>
        </p:spPr>
      </p:pic>
      <p:sp>
        <p:nvSpPr>
          <p:cNvPr id="2" name="Title 1"/>
          <p:cNvSpPr>
            <a:spLocks noGrp="1"/>
          </p:cNvSpPr>
          <p:nvPr>
            <p:ph type="title"/>
          </p:nvPr>
        </p:nvSpPr>
        <p:spPr>
          <a:xfrm>
            <a:off x="302313" y="305526"/>
            <a:ext cx="11514221" cy="1046747"/>
          </a:xfrm>
        </p:spPr>
        <p:txBody>
          <a:bodyPr/>
          <a:lstStyle/>
          <a:p>
            <a:r>
              <a:rPr lang="en-US" sz="4400" dirty="0" smtClean="0"/>
              <a:t>Title VI</a:t>
            </a:r>
            <a:endParaRPr lang="en-US" sz="4400" dirty="0"/>
          </a:p>
        </p:txBody>
      </p:sp>
      <p:sp>
        <p:nvSpPr>
          <p:cNvPr id="3" name="Content Placeholder 2"/>
          <p:cNvSpPr>
            <a:spLocks noGrp="1"/>
          </p:cNvSpPr>
          <p:nvPr>
            <p:ph sz="half" idx="1"/>
          </p:nvPr>
        </p:nvSpPr>
        <p:spPr>
          <a:xfrm>
            <a:off x="4738819" y="3131774"/>
            <a:ext cx="1843454" cy="1636759"/>
          </a:xfrm>
        </p:spPr>
        <p:txBody>
          <a:bodyPr/>
          <a:lstStyle/>
          <a:p>
            <a:pPr algn="ctr"/>
            <a:r>
              <a:rPr lang="en-US" dirty="0" smtClean="0">
                <a:solidFill>
                  <a:srgbClr val="1E2859"/>
                </a:solidFill>
              </a:rPr>
              <a:t>Routes 23, 28, 45 &amp; 66</a:t>
            </a:r>
            <a:endParaRPr lang="en-US" dirty="0">
              <a:solidFill>
                <a:srgbClr val="1E2859"/>
              </a:solidFill>
            </a:endParaRPr>
          </a:p>
        </p:txBody>
      </p:sp>
      <p:sp>
        <p:nvSpPr>
          <p:cNvPr id="7" name="Content Placeholder 2"/>
          <p:cNvSpPr>
            <a:spLocks noGrp="1"/>
          </p:cNvSpPr>
          <p:nvPr>
            <p:ph sz="half" idx="1"/>
          </p:nvPr>
        </p:nvSpPr>
        <p:spPr>
          <a:xfrm>
            <a:off x="8693414" y="2166681"/>
            <a:ext cx="1913792" cy="2172394"/>
          </a:xfrm>
        </p:spPr>
        <p:txBody>
          <a:bodyPr>
            <a:normAutofit fontScale="85000" lnSpcReduction="20000"/>
          </a:bodyPr>
          <a:lstStyle/>
          <a:p>
            <a:pPr algn="ctr"/>
            <a:r>
              <a:rPr lang="en-US" dirty="0" smtClean="0">
                <a:solidFill>
                  <a:srgbClr val="1E2859"/>
                </a:solidFill>
              </a:rPr>
              <a:t>Route 5 </a:t>
            </a:r>
          </a:p>
          <a:p>
            <a:pPr algn="ctr"/>
            <a:r>
              <a:rPr lang="en-US" dirty="0" smtClean="0">
                <a:solidFill>
                  <a:srgbClr val="1E2859"/>
                </a:solidFill>
              </a:rPr>
              <a:t>North Side</a:t>
            </a:r>
          </a:p>
          <a:p>
            <a:pPr algn="ctr"/>
            <a:r>
              <a:rPr lang="en-US" dirty="0" smtClean="0">
                <a:solidFill>
                  <a:srgbClr val="1E2859"/>
                </a:solidFill>
              </a:rPr>
              <a:t>ZIPZONE</a:t>
            </a:r>
          </a:p>
          <a:p>
            <a:pPr algn="ctr"/>
            <a:r>
              <a:rPr lang="en-US" dirty="0" smtClean="0">
                <a:solidFill>
                  <a:srgbClr val="1E2859"/>
                </a:solidFill>
              </a:rPr>
              <a:t>Sycamore Heights</a:t>
            </a:r>
          </a:p>
          <a:p>
            <a:pPr algn="ctr"/>
            <a:r>
              <a:rPr lang="en-US" dirty="0" smtClean="0">
                <a:solidFill>
                  <a:srgbClr val="1E2859"/>
                </a:solidFill>
              </a:rPr>
              <a:t>The Dash</a:t>
            </a:r>
            <a:endParaRPr lang="en-US" dirty="0">
              <a:solidFill>
                <a:srgbClr val="1E2859"/>
              </a:solidFill>
            </a:endParaRPr>
          </a:p>
        </p:txBody>
      </p:sp>
      <p:sp>
        <p:nvSpPr>
          <p:cNvPr id="10" name="Content Placeholder 4"/>
          <p:cNvSpPr txBox="1">
            <a:spLocks/>
          </p:cNvSpPr>
          <p:nvPr/>
        </p:nvSpPr>
        <p:spPr>
          <a:xfrm>
            <a:off x="302313" y="1205194"/>
            <a:ext cx="3991956" cy="46399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solidFill>
                  <a:schemeClr val="accent1"/>
                </a:solidFill>
              </a:rPr>
              <a:t>The Civil Rights Act of 1964 provides that no person shall be subjected to discrimination on the basis of race, color, or national origin under any program or activity that receives federal financial </a:t>
            </a:r>
            <a:r>
              <a:rPr lang="en-US" sz="2400" dirty="0" smtClean="0">
                <a:solidFill>
                  <a:schemeClr val="accent1"/>
                </a:solidFill>
              </a:rPr>
              <a:t>assistance</a:t>
            </a:r>
          </a:p>
          <a:p>
            <a:pPr marL="457200" indent="-457200">
              <a:buFont typeface="Arial" panose="020B0604020202020204" pitchFamily="34" charset="0"/>
              <a:buChar char="•"/>
            </a:pPr>
            <a:r>
              <a:rPr lang="en-US" sz="2400" dirty="0" smtClean="0">
                <a:solidFill>
                  <a:schemeClr val="accent1"/>
                </a:solidFill>
              </a:rPr>
              <a:t>Watchful of unintended consequences</a:t>
            </a:r>
            <a:endParaRPr lang="en-US" sz="2400" dirty="0">
              <a:solidFill>
                <a:schemeClr val="accent1"/>
              </a:solidFill>
            </a:endParaRPr>
          </a:p>
          <a:p>
            <a:pPr marL="457200" indent="-457200">
              <a:buFont typeface="Arial" panose="020B0604020202020204" pitchFamily="34" charset="0"/>
              <a:buChar char="•"/>
            </a:pPr>
            <a:endParaRPr lang="en-US" dirty="0" smtClean="0"/>
          </a:p>
          <a:p>
            <a:endParaRPr lang="en-US" dirty="0"/>
          </a:p>
        </p:txBody>
      </p:sp>
      <p:sp>
        <p:nvSpPr>
          <p:cNvPr id="4" name="TextBox 3"/>
          <p:cNvSpPr txBox="1"/>
          <p:nvPr/>
        </p:nvSpPr>
        <p:spPr>
          <a:xfrm>
            <a:off x="5593431" y="6488668"/>
            <a:ext cx="465992" cy="369332"/>
          </a:xfrm>
          <a:prstGeom prst="rect">
            <a:avLst/>
          </a:prstGeom>
          <a:noFill/>
        </p:spPr>
        <p:txBody>
          <a:bodyPr wrap="square" rtlCol="0">
            <a:spAutoFit/>
          </a:bodyPr>
          <a:lstStyle/>
          <a:p>
            <a:r>
              <a:rPr lang="en-US" dirty="0" smtClean="0">
                <a:solidFill>
                  <a:srgbClr val="263476"/>
                </a:solidFill>
              </a:rPr>
              <a:t>14</a:t>
            </a:r>
            <a:endParaRPr lang="en-US" dirty="0">
              <a:solidFill>
                <a:srgbClr val="263476"/>
              </a:solidFill>
            </a:endParaRPr>
          </a:p>
        </p:txBody>
      </p:sp>
    </p:spTree>
    <p:extLst>
      <p:ext uri="{BB962C8B-B14F-4D97-AF65-F5344CB8AC3E}">
        <p14:creationId xmlns:p14="http://schemas.microsoft.com/office/powerpoint/2010/main" val="3705612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Alliance ZIPZONE</a:t>
            </a:r>
            <a:endParaRPr lang="en-US" sz="4000" dirty="0"/>
          </a:p>
        </p:txBody>
      </p:sp>
      <p:pic>
        <p:nvPicPr>
          <p:cNvPr id="5" name="Picture 4"/>
          <p:cNvPicPr>
            <a:picLocks noChangeAspect="1"/>
          </p:cNvPicPr>
          <p:nvPr/>
        </p:nvPicPr>
        <p:blipFill>
          <a:blip r:embed="rId2"/>
          <a:stretch>
            <a:fillRect/>
          </a:stretch>
        </p:blipFill>
        <p:spPr>
          <a:xfrm>
            <a:off x="7080366" y="141316"/>
            <a:ext cx="4439996" cy="5777344"/>
          </a:xfrm>
          <a:prstGeom prst="rect">
            <a:avLst/>
          </a:prstGeom>
          <a:ln>
            <a:solidFill>
              <a:schemeClr val="accent1"/>
            </a:solidFill>
          </a:ln>
        </p:spPr>
      </p:pic>
      <p:sp>
        <p:nvSpPr>
          <p:cNvPr id="6" name="Content Placeholder 4"/>
          <p:cNvSpPr>
            <a:spLocks noGrp="1"/>
          </p:cNvSpPr>
          <p:nvPr>
            <p:ph sz="half" idx="2"/>
          </p:nvPr>
        </p:nvSpPr>
        <p:spPr>
          <a:xfrm>
            <a:off x="200775" y="1679945"/>
            <a:ext cx="6685800" cy="3368306"/>
          </a:xfrm>
        </p:spPr>
        <p:txBody>
          <a:bodyPr>
            <a:normAutofit fontScale="92500" lnSpcReduction="20000"/>
          </a:bodyPr>
          <a:lstStyle/>
          <a:p>
            <a:pPr marL="457200" indent="-457200">
              <a:buFont typeface="Arial" panose="020B0604020202020204" pitchFamily="34" charset="0"/>
              <a:buChar char="•"/>
            </a:pPr>
            <a:r>
              <a:rPr lang="en-US" dirty="0" smtClean="0">
                <a:solidFill>
                  <a:schemeClr val="accent1"/>
                </a:solidFill>
              </a:rPr>
              <a:t>Starting in October 2024, Alliance ZIPZONE will no longer be serviced by LYFT</a:t>
            </a:r>
          </a:p>
          <a:p>
            <a:pPr marL="457200" indent="-457200">
              <a:buFont typeface="Arial" panose="020B0604020202020204" pitchFamily="34" charset="0"/>
              <a:buChar char="•"/>
            </a:pPr>
            <a:r>
              <a:rPr lang="en-US" dirty="0" smtClean="0">
                <a:solidFill>
                  <a:schemeClr val="accent1"/>
                </a:solidFill>
              </a:rPr>
              <a:t>Riders will pay regular fare for On-Demand service</a:t>
            </a:r>
          </a:p>
          <a:p>
            <a:pPr marL="457200" indent="-457200">
              <a:buFont typeface="Arial" panose="020B0604020202020204" pitchFamily="34" charset="0"/>
              <a:buChar char="•"/>
            </a:pPr>
            <a:r>
              <a:rPr lang="en-US" dirty="0" smtClean="0">
                <a:solidFill>
                  <a:schemeClr val="accent1"/>
                </a:solidFill>
              </a:rPr>
              <a:t>Hours: M-F 4:30AM to 7:30 PM           Sa-Su 5:30AM to 7:30 AM and 4PM to 7:30 PM</a:t>
            </a:r>
          </a:p>
          <a:p>
            <a:pPr marL="457200" indent="-457200">
              <a:buFont typeface="Arial" panose="020B0604020202020204" pitchFamily="34" charset="0"/>
              <a:buChar char="•"/>
            </a:pPr>
            <a:r>
              <a:rPr lang="en-US" dirty="0" smtClean="0">
                <a:solidFill>
                  <a:schemeClr val="accent1"/>
                </a:solidFill>
              </a:rPr>
              <a:t>Download the </a:t>
            </a:r>
            <a:r>
              <a:rPr lang="en-US" dirty="0" err="1" smtClean="0">
                <a:solidFill>
                  <a:schemeClr val="accent1"/>
                </a:solidFill>
              </a:rPr>
              <a:t>GoPass</a:t>
            </a:r>
            <a:r>
              <a:rPr lang="en-US" dirty="0" smtClean="0">
                <a:solidFill>
                  <a:schemeClr val="accent1"/>
                </a:solidFill>
              </a:rPr>
              <a:t> App to book and pay for your trip</a:t>
            </a:r>
          </a:p>
        </p:txBody>
      </p:sp>
      <p:sp>
        <p:nvSpPr>
          <p:cNvPr id="3" name="TextBox 2"/>
          <p:cNvSpPr txBox="1"/>
          <p:nvPr/>
        </p:nvSpPr>
        <p:spPr>
          <a:xfrm>
            <a:off x="5556738" y="6435969"/>
            <a:ext cx="536331" cy="369332"/>
          </a:xfrm>
          <a:prstGeom prst="rect">
            <a:avLst/>
          </a:prstGeom>
          <a:noFill/>
        </p:spPr>
        <p:txBody>
          <a:bodyPr wrap="square" rtlCol="0">
            <a:spAutoFit/>
          </a:bodyPr>
          <a:lstStyle/>
          <a:p>
            <a:r>
              <a:rPr lang="en-US" dirty="0" smtClean="0">
                <a:solidFill>
                  <a:srgbClr val="263476"/>
                </a:solidFill>
              </a:rPr>
              <a:t>15</a:t>
            </a:r>
            <a:endParaRPr lang="en-US" dirty="0">
              <a:solidFill>
                <a:srgbClr val="263476"/>
              </a:solidFill>
            </a:endParaRPr>
          </a:p>
        </p:txBody>
      </p:sp>
    </p:spTree>
    <p:extLst>
      <p:ext uri="{BB962C8B-B14F-4D97-AF65-F5344CB8AC3E}">
        <p14:creationId xmlns:p14="http://schemas.microsoft.com/office/powerpoint/2010/main" val="1585224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3" y="621938"/>
            <a:ext cx="11514221" cy="935642"/>
          </a:xfrm>
        </p:spPr>
        <p:txBody>
          <a:bodyPr/>
          <a:lstStyle/>
          <a:p>
            <a:r>
              <a:rPr lang="en-US" sz="4800" dirty="0" smtClean="0"/>
              <a:t>Fare Collection Changes</a:t>
            </a:r>
            <a:endParaRPr lang="en-US" sz="4800" dirty="0"/>
          </a:p>
        </p:txBody>
      </p:sp>
      <p:sp>
        <p:nvSpPr>
          <p:cNvPr id="3" name="Content Placeholder 2"/>
          <p:cNvSpPr>
            <a:spLocks noGrp="1"/>
          </p:cNvSpPr>
          <p:nvPr>
            <p:ph idx="1"/>
          </p:nvPr>
        </p:nvSpPr>
        <p:spPr>
          <a:xfrm>
            <a:off x="336883" y="2115518"/>
            <a:ext cx="11514221" cy="3470435"/>
          </a:xfrm>
        </p:spPr>
        <p:txBody>
          <a:bodyPr>
            <a:normAutofit/>
          </a:bodyPr>
          <a:lstStyle/>
          <a:p>
            <a:r>
              <a:rPr lang="en-US" sz="2400" dirty="0"/>
              <a:t>Trinity Metro is seeking to update and modernize fare collection at the transit agency in order to create a simpler, easier-to-understand fare system that is more attractive to the public and will increase ridership in coming years. </a:t>
            </a:r>
          </a:p>
          <a:p>
            <a:endParaRPr lang="en-US" sz="2400" dirty="0" smtClean="0"/>
          </a:p>
          <a:p>
            <a:r>
              <a:rPr lang="en-US" sz="2400" dirty="0" smtClean="0"/>
              <a:t>Trinity </a:t>
            </a:r>
            <a:r>
              <a:rPr lang="en-US" sz="2400" dirty="0"/>
              <a:t>Metro’s Information Technology Fare Collection team, working with consultants at HDR, has investigated fare structures and fare collection technologies utilized in the transit industry to develop </a:t>
            </a:r>
            <a:r>
              <a:rPr lang="en-US" sz="2400" dirty="0" smtClean="0"/>
              <a:t>an improved Fare Collection System that </a:t>
            </a:r>
            <a:r>
              <a:rPr lang="en-US" sz="2400" dirty="0"/>
              <a:t>can support the agencies goals</a:t>
            </a:r>
            <a:r>
              <a:rPr lang="en-US" sz="2400" dirty="0" smtClean="0"/>
              <a:t>.</a:t>
            </a:r>
            <a:endParaRPr lang="en-US" sz="2400" dirty="0"/>
          </a:p>
        </p:txBody>
      </p:sp>
      <p:sp>
        <p:nvSpPr>
          <p:cNvPr id="4" name="TextBox 3"/>
          <p:cNvSpPr txBox="1"/>
          <p:nvPr/>
        </p:nvSpPr>
        <p:spPr>
          <a:xfrm>
            <a:off x="5881979" y="6488668"/>
            <a:ext cx="441146" cy="369332"/>
          </a:xfrm>
          <a:prstGeom prst="rect">
            <a:avLst/>
          </a:prstGeom>
          <a:noFill/>
        </p:spPr>
        <p:txBody>
          <a:bodyPr wrap="none" rtlCol="0">
            <a:spAutoFit/>
          </a:bodyPr>
          <a:lstStyle/>
          <a:p>
            <a:fld id="{F605EE05-ECBF-4841-8EE2-C8C51FC6121D}" type="slidenum">
              <a:rPr lang="en-US" smtClean="0">
                <a:solidFill>
                  <a:srgbClr val="263476"/>
                </a:solidFill>
              </a:rPr>
              <a:t>16</a:t>
            </a:fld>
            <a:endParaRPr lang="en-US" dirty="0">
              <a:solidFill>
                <a:srgbClr val="263476"/>
              </a:solidFill>
            </a:endParaRPr>
          </a:p>
        </p:txBody>
      </p:sp>
    </p:spTree>
    <p:extLst>
      <p:ext uri="{BB962C8B-B14F-4D97-AF65-F5344CB8AC3E}">
        <p14:creationId xmlns:p14="http://schemas.microsoft.com/office/powerpoint/2010/main" val="3135833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82111371"/>
              </p:ext>
            </p:extLst>
          </p:nvPr>
        </p:nvGraphicFramePr>
        <p:xfrm>
          <a:off x="4974213" y="1650492"/>
          <a:ext cx="6772310" cy="3913632"/>
        </p:xfrm>
        <a:graphic>
          <a:graphicData uri="http://schemas.openxmlformats.org/drawingml/2006/table">
            <a:tbl>
              <a:tblPr firstRow="1" bandRow="1">
                <a:tableStyleId>{5940675A-B579-460E-94D1-54222C63F5DA}</a:tableStyleId>
              </a:tblPr>
              <a:tblGrid>
                <a:gridCol w="2257902">
                  <a:extLst>
                    <a:ext uri="{9D8B030D-6E8A-4147-A177-3AD203B41FA5}">
                      <a16:colId xmlns:a16="http://schemas.microsoft.com/office/drawing/2014/main" val="2656265713"/>
                    </a:ext>
                  </a:extLst>
                </a:gridCol>
                <a:gridCol w="2257902">
                  <a:extLst>
                    <a:ext uri="{9D8B030D-6E8A-4147-A177-3AD203B41FA5}">
                      <a16:colId xmlns:a16="http://schemas.microsoft.com/office/drawing/2014/main" val="3995238775"/>
                    </a:ext>
                  </a:extLst>
                </a:gridCol>
                <a:gridCol w="2256506">
                  <a:extLst>
                    <a:ext uri="{9D8B030D-6E8A-4147-A177-3AD203B41FA5}">
                      <a16:colId xmlns:a16="http://schemas.microsoft.com/office/drawing/2014/main" val="122018833"/>
                    </a:ext>
                  </a:extLst>
                </a:gridCol>
              </a:tblGrid>
              <a:tr h="848715">
                <a:tc>
                  <a:txBody>
                    <a:bodyPr/>
                    <a:lstStyle/>
                    <a:p>
                      <a:endParaRPr lang="en-US" dirty="0"/>
                    </a:p>
                  </a:txBody>
                  <a:tcPr/>
                </a:tc>
                <a:tc>
                  <a: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1E2859"/>
                          </a:solidFill>
                          <a:effectLst/>
                          <a:uLnTx/>
                          <a:uFillTx/>
                          <a:latin typeface="Arial Black" panose="020B0A04020102020204" pitchFamily="34" charset="0"/>
                          <a:ea typeface="+mn-ea"/>
                          <a:cs typeface="+mn-cs"/>
                        </a:rPr>
                        <a:t>Current Regular Fares</a:t>
                      </a:r>
                    </a:p>
                    <a:p>
                      <a:endParaRPr lang="en-US" dirty="0"/>
                    </a:p>
                  </a:txBody>
                  <a:tcPr/>
                </a:tc>
                <a:tc>
                  <a: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1E2859"/>
                          </a:solidFill>
                          <a:effectLst/>
                          <a:uLnTx/>
                          <a:uFillTx/>
                          <a:latin typeface="Arial Black" panose="020B0A04020102020204" pitchFamily="34" charset="0"/>
                          <a:ea typeface="+mn-ea"/>
                          <a:cs typeface="+mn-cs"/>
                        </a:rPr>
                        <a:t>Proposed Regular Fares</a:t>
                      </a:r>
                    </a:p>
                    <a:p>
                      <a:endParaRPr lang="en-US" dirty="0"/>
                    </a:p>
                  </a:txBody>
                  <a:tcPr/>
                </a:tc>
                <a:extLst>
                  <a:ext uri="{0D108BD9-81ED-4DB2-BD59-A6C34878D82A}">
                    <a16:rowId xmlns:a16="http://schemas.microsoft.com/office/drawing/2014/main" val="1207464737"/>
                  </a:ext>
                </a:extLst>
              </a:tr>
              <a:tr h="307322">
                <a:tc>
                  <a:txBody>
                    <a:bodyPr/>
                    <a:lstStyle/>
                    <a:p>
                      <a:pPr algn="ctr"/>
                      <a:r>
                        <a:rPr lang="en-US" b="1" dirty="0" smtClean="0">
                          <a:solidFill>
                            <a:srgbClr val="1E2859"/>
                          </a:solidFill>
                        </a:rPr>
                        <a:t>Single Ride (Bus)</a:t>
                      </a:r>
                      <a:endParaRPr lang="en-US" b="1" dirty="0">
                        <a:solidFill>
                          <a:srgbClr val="1E2859"/>
                        </a:solidFill>
                      </a:endParaRPr>
                    </a:p>
                  </a:txBody>
                  <a:tcPr/>
                </a:tc>
                <a:tc>
                  <a:txBody>
                    <a:bodyPr/>
                    <a:lstStyle/>
                    <a:p>
                      <a:pPr algn="ctr"/>
                      <a:r>
                        <a:rPr lang="en-US" dirty="0" smtClean="0">
                          <a:solidFill>
                            <a:srgbClr val="1E2859"/>
                          </a:solidFill>
                        </a:rPr>
                        <a:t>$2.00</a:t>
                      </a:r>
                      <a:endParaRPr lang="en-US" dirty="0">
                        <a:solidFill>
                          <a:srgbClr val="1E2859"/>
                        </a:solidFill>
                      </a:endParaRPr>
                    </a:p>
                  </a:txBody>
                  <a:tcPr/>
                </a:tc>
                <a:tc>
                  <a:txBody>
                    <a:bodyPr/>
                    <a:lstStyle/>
                    <a:p>
                      <a:pPr algn="ctr"/>
                      <a:r>
                        <a:rPr lang="en-US" dirty="0" smtClean="0">
                          <a:solidFill>
                            <a:srgbClr val="1E2859"/>
                          </a:solidFill>
                        </a:rPr>
                        <a:t>$2.00</a:t>
                      </a:r>
                      <a:endParaRPr lang="en-US" dirty="0">
                        <a:solidFill>
                          <a:srgbClr val="1E2859"/>
                        </a:solidFill>
                      </a:endParaRPr>
                    </a:p>
                  </a:txBody>
                  <a:tcPr/>
                </a:tc>
                <a:extLst>
                  <a:ext uri="{0D108BD9-81ED-4DB2-BD59-A6C34878D82A}">
                    <a16:rowId xmlns:a16="http://schemas.microsoft.com/office/drawing/2014/main" val="1120108792"/>
                  </a:ext>
                </a:extLst>
              </a:tr>
              <a:tr h="307322">
                <a:tc>
                  <a:txBody>
                    <a:bodyPr/>
                    <a:lstStyle/>
                    <a:p>
                      <a:pPr algn="ctr"/>
                      <a:r>
                        <a:rPr lang="en-US" b="1" dirty="0" smtClean="0">
                          <a:solidFill>
                            <a:srgbClr val="1E2859"/>
                          </a:solidFill>
                        </a:rPr>
                        <a:t>Express Bus/Train</a:t>
                      </a:r>
                      <a:endParaRPr lang="en-US" b="1" dirty="0">
                        <a:solidFill>
                          <a:srgbClr val="1E2859"/>
                        </a:solidFill>
                      </a:endParaRPr>
                    </a:p>
                  </a:txBody>
                  <a:tcPr/>
                </a:tc>
                <a:tc>
                  <a:txBody>
                    <a:bodyPr/>
                    <a:lstStyle/>
                    <a:p>
                      <a:pPr algn="ctr"/>
                      <a:r>
                        <a:rPr lang="en-US" dirty="0" smtClean="0">
                          <a:solidFill>
                            <a:srgbClr val="1E2859"/>
                          </a:solidFill>
                        </a:rPr>
                        <a:t>$2.50</a:t>
                      </a:r>
                      <a:endParaRPr lang="en-US" dirty="0">
                        <a:solidFill>
                          <a:srgbClr val="1E2859"/>
                        </a:solidFill>
                      </a:endParaRPr>
                    </a:p>
                  </a:txBody>
                  <a:tcPr/>
                </a:tc>
                <a:tc>
                  <a:txBody>
                    <a:bodyPr/>
                    <a:lstStyle/>
                    <a:p>
                      <a:pPr algn="ctr"/>
                      <a:r>
                        <a:rPr lang="en-US" dirty="0" smtClean="0">
                          <a:solidFill>
                            <a:srgbClr val="1E2859"/>
                          </a:solidFill>
                        </a:rPr>
                        <a:t>$2.00</a:t>
                      </a:r>
                      <a:endParaRPr lang="en-US" dirty="0">
                        <a:solidFill>
                          <a:srgbClr val="1E2859"/>
                        </a:solidFill>
                      </a:endParaRPr>
                    </a:p>
                  </a:txBody>
                  <a:tcPr/>
                </a:tc>
                <a:extLst>
                  <a:ext uri="{0D108BD9-81ED-4DB2-BD59-A6C34878D82A}">
                    <a16:rowId xmlns:a16="http://schemas.microsoft.com/office/drawing/2014/main" val="1127533512"/>
                  </a:ext>
                </a:extLst>
              </a:tr>
              <a:tr h="307322">
                <a:tc>
                  <a:txBody>
                    <a:bodyPr/>
                    <a:lstStyle/>
                    <a:p>
                      <a:pPr algn="ctr"/>
                      <a:r>
                        <a:rPr lang="en-US" b="1" dirty="0" smtClean="0">
                          <a:solidFill>
                            <a:srgbClr val="1E2859"/>
                          </a:solidFill>
                        </a:rPr>
                        <a:t>ZIPZONE</a:t>
                      </a:r>
                      <a:endParaRPr lang="en-US" b="1" dirty="0">
                        <a:solidFill>
                          <a:srgbClr val="1E2859"/>
                        </a:solidFill>
                      </a:endParaRPr>
                    </a:p>
                  </a:txBody>
                  <a:tcPr/>
                </a:tc>
                <a:tc>
                  <a:txBody>
                    <a:bodyPr/>
                    <a:lstStyle/>
                    <a:p>
                      <a:pPr algn="ctr"/>
                      <a:r>
                        <a:rPr lang="en-US" dirty="0" smtClean="0">
                          <a:solidFill>
                            <a:srgbClr val="1E2859"/>
                          </a:solidFill>
                        </a:rPr>
                        <a:t>$3.00</a:t>
                      </a:r>
                      <a:endParaRPr lang="en-US" dirty="0">
                        <a:solidFill>
                          <a:srgbClr val="1E2859"/>
                        </a:solidFill>
                      </a:endParaRPr>
                    </a:p>
                  </a:txBody>
                  <a:tcPr/>
                </a:tc>
                <a:tc>
                  <a:txBody>
                    <a:bodyPr/>
                    <a:lstStyle/>
                    <a:p>
                      <a:pPr algn="ctr"/>
                      <a:r>
                        <a:rPr lang="en-US" dirty="0" smtClean="0">
                          <a:solidFill>
                            <a:srgbClr val="1E2859"/>
                          </a:solidFill>
                        </a:rPr>
                        <a:t>$2.00</a:t>
                      </a:r>
                      <a:endParaRPr lang="en-US" dirty="0">
                        <a:solidFill>
                          <a:srgbClr val="1E2859"/>
                        </a:solidFill>
                      </a:endParaRPr>
                    </a:p>
                  </a:txBody>
                  <a:tcPr/>
                </a:tc>
                <a:extLst>
                  <a:ext uri="{0D108BD9-81ED-4DB2-BD59-A6C34878D82A}">
                    <a16:rowId xmlns:a16="http://schemas.microsoft.com/office/drawing/2014/main" val="3981481187"/>
                  </a:ext>
                </a:extLst>
              </a:tr>
              <a:tr h="307322">
                <a:tc>
                  <a:txBody>
                    <a:bodyPr/>
                    <a:lstStyle/>
                    <a:p>
                      <a:pPr algn="ctr"/>
                      <a:r>
                        <a:rPr lang="en-US" b="1" dirty="0" smtClean="0">
                          <a:solidFill>
                            <a:srgbClr val="1E2859"/>
                          </a:solidFill>
                        </a:rPr>
                        <a:t>Day Pass</a:t>
                      </a:r>
                      <a:endParaRPr lang="en-US" b="1" dirty="0">
                        <a:solidFill>
                          <a:srgbClr val="1E2859"/>
                        </a:solidFill>
                      </a:endParaRPr>
                    </a:p>
                  </a:txBody>
                  <a:tcPr/>
                </a:tc>
                <a:tc>
                  <a:txBody>
                    <a:bodyPr/>
                    <a:lstStyle/>
                    <a:p>
                      <a:pPr algn="ctr"/>
                      <a:r>
                        <a:rPr lang="en-US" dirty="0" smtClean="0">
                          <a:solidFill>
                            <a:srgbClr val="1E2859"/>
                          </a:solidFill>
                        </a:rPr>
                        <a:t>$5.00</a:t>
                      </a:r>
                      <a:endParaRPr lang="en-US" dirty="0">
                        <a:solidFill>
                          <a:srgbClr val="1E2859"/>
                        </a:solidFill>
                      </a:endParaRPr>
                    </a:p>
                  </a:txBody>
                  <a:tcPr/>
                </a:tc>
                <a:tc>
                  <a:txBody>
                    <a:bodyPr/>
                    <a:lstStyle/>
                    <a:p>
                      <a:pPr algn="ctr"/>
                      <a:r>
                        <a:rPr lang="en-US" dirty="0" smtClean="0">
                          <a:solidFill>
                            <a:srgbClr val="1E2859"/>
                          </a:solidFill>
                        </a:rPr>
                        <a:t>$4.00</a:t>
                      </a:r>
                      <a:endParaRPr lang="en-US" dirty="0">
                        <a:solidFill>
                          <a:srgbClr val="1E2859"/>
                        </a:solidFill>
                      </a:endParaRPr>
                    </a:p>
                  </a:txBody>
                  <a:tcPr/>
                </a:tc>
                <a:extLst>
                  <a:ext uri="{0D108BD9-81ED-4DB2-BD59-A6C34878D82A}">
                    <a16:rowId xmlns:a16="http://schemas.microsoft.com/office/drawing/2014/main" val="304314591"/>
                  </a:ext>
                </a:extLst>
              </a:tr>
              <a:tr h="307322">
                <a:tc>
                  <a:txBody>
                    <a:bodyPr/>
                    <a:lstStyle/>
                    <a:p>
                      <a:pPr algn="ctr"/>
                      <a:r>
                        <a:rPr lang="en-US" b="1" dirty="0" smtClean="0">
                          <a:solidFill>
                            <a:srgbClr val="1E2859"/>
                          </a:solidFill>
                        </a:rPr>
                        <a:t>7-Day Pass</a:t>
                      </a:r>
                      <a:endParaRPr lang="en-US" b="1" dirty="0">
                        <a:solidFill>
                          <a:srgbClr val="1E2859"/>
                        </a:solidFill>
                      </a:endParaRPr>
                    </a:p>
                  </a:txBody>
                  <a:tcPr/>
                </a:tc>
                <a:tc>
                  <a:txBody>
                    <a:bodyPr/>
                    <a:lstStyle/>
                    <a:p>
                      <a:pPr algn="ctr"/>
                      <a:r>
                        <a:rPr lang="en-US" dirty="0" smtClean="0">
                          <a:solidFill>
                            <a:srgbClr val="1E2859"/>
                          </a:solidFill>
                        </a:rPr>
                        <a:t>$25.00</a:t>
                      </a:r>
                      <a:endParaRPr lang="en-US" dirty="0">
                        <a:solidFill>
                          <a:srgbClr val="1E2859"/>
                        </a:solidFill>
                      </a:endParaRPr>
                    </a:p>
                  </a:txBody>
                  <a:tcPr/>
                </a:tc>
                <a:tc>
                  <a:txBody>
                    <a:bodyPr/>
                    <a:lstStyle/>
                    <a:p>
                      <a:pPr algn="ctr"/>
                      <a:r>
                        <a:rPr lang="en-US" dirty="0" smtClean="0">
                          <a:solidFill>
                            <a:srgbClr val="1E2859"/>
                          </a:solidFill>
                        </a:rPr>
                        <a:t>$18.00</a:t>
                      </a:r>
                      <a:endParaRPr lang="en-US" dirty="0">
                        <a:solidFill>
                          <a:srgbClr val="1E2859"/>
                        </a:solidFill>
                      </a:endParaRPr>
                    </a:p>
                  </a:txBody>
                  <a:tcPr/>
                </a:tc>
                <a:extLst>
                  <a:ext uri="{0D108BD9-81ED-4DB2-BD59-A6C34878D82A}">
                    <a16:rowId xmlns:a16="http://schemas.microsoft.com/office/drawing/2014/main" val="1331989548"/>
                  </a:ext>
                </a:extLst>
              </a:tr>
              <a:tr h="307322">
                <a:tc>
                  <a:txBody>
                    <a:bodyPr/>
                    <a:lstStyle/>
                    <a:p>
                      <a:pPr algn="ctr"/>
                      <a:r>
                        <a:rPr lang="en-US" b="1" dirty="0" smtClean="0">
                          <a:solidFill>
                            <a:srgbClr val="1E2859"/>
                          </a:solidFill>
                        </a:rPr>
                        <a:t>31- Day Pass</a:t>
                      </a:r>
                      <a:endParaRPr lang="en-US" b="1" dirty="0">
                        <a:solidFill>
                          <a:srgbClr val="1E2859"/>
                        </a:solidFill>
                      </a:endParaRPr>
                    </a:p>
                  </a:txBody>
                  <a:tcPr/>
                </a:tc>
                <a:tc>
                  <a:txBody>
                    <a:bodyPr/>
                    <a:lstStyle/>
                    <a:p>
                      <a:pPr algn="ctr"/>
                      <a:r>
                        <a:rPr lang="en-US" dirty="0" smtClean="0">
                          <a:solidFill>
                            <a:srgbClr val="1E2859"/>
                          </a:solidFill>
                        </a:rPr>
                        <a:t>$80.00</a:t>
                      </a:r>
                      <a:endParaRPr lang="en-US" dirty="0">
                        <a:solidFill>
                          <a:srgbClr val="1E2859"/>
                        </a:solidFill>
                      </a:endParaRPr>
                    </a:p>
                  </a:txBody>
                  <a:tcPr/>
                </a:tc>
                <a:tc>
                  <a:txBody>
                    <a:bodyPr/>
                    <a:lstStyle/>
                    <a:p>
                      <a:pPr algn="ctr"/>
                      <a:r>
                        <a:rPr lang="en-US" dirty="0" smtClean="0">
                          <a:solidFill>
                            <a:srgbClr val="1E2859"/>
                          </a:solidFill>
                        </a:rPr>
                        <a:t>Not Offered</a:t>
                      </a:r>
                      <a:endParaRPr lang="en-US" dirty="0">
                        <a:solidFill>
                          <a:srgbClr val="1E2859"/>
                        </a:solidFill>
                      </a:endParaRPr>
                    </a:p>
                  </a:txBody>
                  <a:tcPr/>
                </a:tc>
                <a:extLst>
                  <a:ext uri="{0D108BD9-81ED-4DB2-BD59-A6C34878D82A}">
                    <a16:rowId xmlns:a16="http://schemas.microsoft.com/office/drawing/2014/main" val="2053721181"/>
                  </a:ext>
                </a:extLst>
              </a:tr>
              <a:tr h="307322">
                <a:tc>
                  <a:txBody>
                    <a:bodyPr/>
                    <a:lstStyle/>
                    <a:p>
                      <a:pPr algn="ctr"/>
                      <a:r>
                        <a:rPr lang="en-US" b="1" dirty="0" smtClean="0">
                          <a:solidFill>
                            <a:srgbClr val="1E2859"/>
                          </a:solidFill>
                        </a:rPr>
                        <a:t>Annual Pass</a:t>
                      </a:r>
                      <a:endParaRPr lang="en-US" b="1" dirty="0">
                        <a:solidFill>
                          <a:srgbClr val="1E2859"/>
                        </a:solidFill>
                      </a:endParaRPr>
                    </a:p>
                  </a:txBody>
                  <a:tcPr/>
                </a:tc>
                <a:tc>
                  <a:txBody>
                    <a:bodyPr/>
                    <a:lstStyle/>
                    <a:p>
                      <a:pPr algn="ctr"/>
                      <a:r>
                        <a:rPr lang="en-US" dirty="0" smtClean="0">
                          <a:solidFill>
                            <a:srgbClr val="1E2859"/>
                          </a:solidFill>
                        </a:rPr>
                        <a:t>$800</a:t>
                      </a:r>
                      <a:endParaRPr lang="en-US" dirty="0">
                        <a:solidFill>
                          <a:srgbClr val="1E2859"/>
                        </a:solidFill>
                      </a:endParaRPr>
                    </a:p>
                  </a:txBody>
                  <a:tcPr/>
                </a:tc>
                <a:tc>
                  <a:txBody>
                    <a:bodyPr/>
                    <a:lstStyle/>
                    <a:p>
                      <a:pPr algn="ctr"/>
                      <a:r>
                        <a:rPr lang="en-US" dirty="0" smtClean="0">
                          <a:solidFill>
                            <a:srgbClr val="1E2859"/>
                          </a:solidFill>
                        </a:rPr>
                        <a:t>Not Offered</a:t>
                      </a:r>
                      <a:endParaRPr lang="en-US" dirty="0">
                        <a:solidFill>
                          <a:srgbClr val="1E2859"/>
                        </a:solidFill>
                      </a:endParaRPr>
                    </a:p>
                  </a:txBody>
                  <a:tcPr/>
                </a:tc>
                <a:extLst>
                  <a:ext uri="{0D108BD9-81ED-4DB2-BD59-A6C34878D82A}">
                    <a16:rowId xmlns:a16="http://schemas.microsoft.com/office/drawing/2014/main" val="3805088889"/>
                  </a:ext>
                </a:extLst>
              </a:tr>
            </a:tbl>
          </a:graphicData>
        </a:graphic>
      </p:graphicFrame>
      <p:sp>
        <p:nvSpPr>
          <p:cNvPr id="3" name="Rectangle 2"/>
          <p:cNvSpPr/>
          <p:nvPr/>
        </p:nvSpPr>
        <p:spPr>
          <a:xfrm>
            <a:off x="2063960" y="296624"/>
            <a:ext cx="9816820" cy="830997"/>
          </a:xfrm>
          <a:prstGeom prst="rect">
            <a:avLst/>
          </a:prstGeom>
        </p:spPr>
        <p:txBody>
          <a:bodyPr wrap="square">
            <a:spAutoFit/>
          </a:bodyPr>
          <a:lstStyle/>
          <a:p>
            <a:r>
              <a:rPr lang="en-US" sz="4800" dirty="0" smtClean="0">
                <a:solidFill>
                  <a:srgbClr val="1E2859"/>
                </a:solidFill>
                <a:latin typeface="Arial Black" panose="020B0A04020102020204" pitchFamily="34" charset="0"/>
                <a:ea typeface="+mj-ea"/>
                <a:cs typeface="+mj-cs"/>
              </a:rPr>
              <a:t>Proposed Regular Fares</a:t>
            </a:r>
            <a:endParaRPr lang="en-US" dirty="0"/>
          </a:p>
        </p:txBody>
      </p:sp>
      <p:pic>
        <p:nvPicPr>
          <p:cNvPr id="6" name="Picture 5"/>
          <p:cNvPicPr>
            <a:picLocks noChangeAspect="1"/>
          </p:cNvPicPr>
          <p:nvPr/>
        </p:nvPicPr>
        <p:blipFill>
          <a:blip r:embed="rId3"/>
          <a:stretch>
            <a:fillRect/>
          </a:stretch>
        </p:blipFill>
        <p:spPr>
          <a:xfrm>
            <a:off x="386862" y="1485900"/>
            <a:ext cx="4231472" cy="3913632"/>
          </a:xfrm>
          <a:prstGeom prst="rect">
            <a:avLst/>
          </a:prstGeom>
        </p:spPr>
      </p:pic>
      <p:sp>
        <p:nvSpPr>
          <p:cNvPr id="4" name="TextBox 3"/>
          <p:cNvSpPr txBox="1"/>
          <p:nvPr/>
        </p:nvSpPr>
        <p:spPr>
          <a:xfrm>
            <a:off x="5653453" y="6488668"/>
            <a:ext cx="448408" cy="369332"/>
          </a:xfrm>
          <a:prstGeom prst="rect">
            <a:avLst/>
          </a:prstGeom>
          <a:noFill/>
        </p:spPr>
        <p:txBody>
          <a:bodyPr wrap="square" rtlCol="0">
            <a:spAutoFit/>
          </a:bodyPr>
          <a:lstStyle/>
          <a:p>
            <a:r>
              <a:rPr lang="en-US" dirty="0" smtClean="0">
                <a:solidFill>
                  <a:srgbClr val="263476"/>
                </a:solidFill>
              </a:rPr>
              <a:t>17</a:t>
            </a:r>
            <a:endParaRPr lang="en-US" dirty="0">
              <a:solidFill>
                <a:srgbClr val="263476"/>
              </a:solidFill>
            </a:endParaRPr>
          </a:p>
        </p:txBody>
      </p:sp>
    </p:spTree>
    <p:extLst>
      <p:ext uri="{BB962C8B-B14F-4D97-AF65-F5344CB8AC3E}">
        <p14:creationId xmlns:p14="http://schemas.microsoft.com/office/powerpoint/2010/main" val="2001185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33963074"/>
              </p:ext>
            </p:extLst>
          </p:nvPr>
        </p:nvGraphicFramePr>
        <p:xfrm>
          <a:off x="393492" y="1489988"/>
          <a:ext cx="6543640" cy="4279392"/>
        </p:xfrm>
        <a:graphic>
          <a:graphicData uri="http://schemas.openxmlformats.org/drawingml/2006/table">
            <a:tbl>
              <a:tblPr firstRow="1" bandRow="1">
                <a:tableStyleId>{5940675A-B579-460E-94D1-54222C63F5DA}</a:tableStyleId>
              </a:tblPr>
              <a:tblGrid>
                <a:gridCol w="2181663">
                  <a:extLst>
                    <a:ext uri="{9D8B030D-6E8A-4147-A177-3AD203B41FA5}">
                      <a16:colId xmlns:a16="http://schemas.microsoft.com/office/drawing/2014/main" val="2656265713"/>
                    </a:ext>
                  </a:extLst>
                </a:gridCol>
                <a:gridCol w="2181663">
                  <a:extLst>
                    <a:ext uri="{9D8B030D-6E8A-4147-A177-3AD203B41FA5}">
                      <a16:colId xmlns:a16="http://schemas.microsoft.com/office/drawing/2014/main" val="3995238775"/>
                    </a:ext>
                  </a:extLst>
                </a:gridCol>
                <a:gridCol w="2180314">
                  <a:extLst>
                    <a:ext uri="{9D8B030D-6E8A-4147-A177-3AD203B41FA5}">
                      <a16:colId xmlns:a16="http://schemas.microsoft.com/office/drawing/2014/main" val="122018833"/>
                    </a:ext>
                  </a:extLst>
                </a:gridCol>
              </a:tblGrid>
              <a:tr h="1313727">
                <a:tc>
                  <a:txBody>
                    <a:bodyPr/>
                    <a:lstStyle/>
                    <a:p>
                      <a:endParaRPr lang="en-US" dirty="0"/>
                    </a:p>
                  </a:txBody>
                  <a:tcPr/>
                </a:tc>
                <a:tc>
                  <a: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1E2859"/>
                          </a:solidFill>
                          <a:effectLst/>
                          <a:uLnTx/>
                          <a:uFillTx/>
                          <a:latin typeface="Arial Black" panose="020B0A04020102020204" pitchFamily="34" charset="0"/>
                          <a:ea typeface="+mn-ea"/>
                          <a:cs typeface="+mn-cs"/>
                        </a:rPr>
                        <a:t>Current Reduced Fares</a:t>
                      </a:r>
                    </a:p>
                    <a:p>
                      <a:endParaRPr lang="en-US" dirty="0"/>
                    </a:p>
                  </a:txBody>
                  <a:tcPr/>
                </a:tc>
                <a:tc>
                  <a: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1E2859"/>
                          </a:solidFill>
                          <a:effectLst/>
                          <a:uLnTx/>
                          <a:uFillTx/>
                          <a:latin typeface="Arial Black" panose="020B0A04020102020204" pitchFamily="34" charset="0"/>
                          <a:ea typeface="+mn-ea"/>
                          <a:cs typeface="+mn-cs"/>
                        </a:rPr>
                        <a:t>Proposed Reduced Fares</a:t>
                      </a:r>
                    </a:p>
                    <a:p>
                      <a:endParaRPr lang="en-US" dirty="0"/>
                    </a:p>
                  </a:txBody>
                  <a:tcPr/>
                </a:tc>
                <a:extLst>
                  <a:ext uri="{0D108BD9-81ED-4DB2-BD59-A6C34878D82A}">
                    <a16:rowId xmlns:a16="http://schemas.microsoft.com/office/drawing/2014/main" val="1207464737"/>
                  </a:ext>
                </a:extLst>
              </a:tr>
              <a:tr h="355061">
                <a:tc>
                  <a:txBody>
                    <a:bodyPr/>
                    <a:lstStyle/>
                    <a:p>
                      <a:pPr algn="ctr"/>
                      <a:r>
                        <a:rPr lang="en-US" b="1" dirty="0" smtClean="0">
                          <a:solidFill>
                            <a:srgbClr val="1E2859"/>
                          </a:solidFill>
                        </a:rPr>
                        <a:t>Single Ride (Bus)</a:t>
                      </a:r>
                      <a:endParaRPr lang="en-US" b="1" dirty="0">
                        <a:solidFill>
                          <a:srgbClr val="1E2859"/>
                        </a:solidFill>
                      </a:endParaRPr>
                    </a:p>
                  </a:txBody>
                  <a:tcPr/>
                </a:tc>
                <a:tc>
                  <a:txBody>
                    <a:bodyPr/>
                    <a:lstStyle/>
                    <a:p>
                      <a:pPr algn="ctr"/>
                      <a:r>
                        <a:rPr lang="en-US" dirty="0" smtClean="0">
                          <a:solidFill>
                            <a:srgbClr val="1E2859"/>
                          </a:solidFill>
                        </a:rPr>
                        <a:t>$1.00</a:t>
                      </a:r>
                      <a:endParaRPr lang="en-US" dirty="0">
                        <a:solidFill>
                          <a:srgbClr val="1E2859"/>
                        </a:solidFill>
                      </a:endParaRPr>
                    </a:p>
                  </a:txBody>
                  <a:tcPr/>
                </a:tc>
                <a:tc>
                  <a:txBody>
                    <a:bodyPr/>
                    <a:lstStyle/>
                    <a:p>
                      <a:pPr algn="ctr"/>
                      <a:r>
                        <a:rPr lang="en-US" dirty="0" smtClean="0">
                          <a:solidFill>
                            <a:srgbClr val="1E2859"/>
                          </a:solidFill>
                        </a:rPr>
                        <a:t>$1.00</a:t>
                      </a:r>
                      <a:endParaRPr lang="en-US" dirty="0">
                        <a:solidFill>
                          <a:srgbClr val="1E2859"/>
                        </a:solidFill>
                      </a:endParaRPr>
                    </a:p>
                  </a:txBody>
                  <a:tcPr/>
                </a:tc>
                <a:extLst>
                  <a:ext uri="{0D108BD9-81ED-4DB2-BD59-A6C34878D82A}">
                    <a16:rowId xmlns:a16="http://schemas.microsoft.com/office/drawing/2014/main" val="1120108792"/>
                  </a:ext>
                </a:extLst>
              </a:tr>
              <a:tr h="355061">
                <a:tc>
                  <a:txBody>
                    <a:bodyPr/>
                    <a:lstStyle/>
                    <a:p>
                      <a:pPr algn="ctr"/>
                      <a:r>
                        <a:rPr lang="en-US" b="1" dirty="0" smtClean="0">
                          <a:solidFill>
                            <a:srgbClr val="1E2859"/>
                          </a:solidFill>
                        </a:rPr>
                        <a:t>Express Bus/Train</a:t>
                      </a:r>
                      <a:endParaRPr lang="en-US" b="1" dirty="0">
                        <a:solidFill>
                          <a:srgbClr val="1E2859"/>
                        </a:solidFill>
                      </a:endParaRPr>
                    </a:p>
                  </a:txBody>
                  <a:tcPr/>
                </a:tc>
                <a:tc>
                  <a:txBody>
                    <a:bodyPr/>
                    <a:lstStyle/>
                    <a:p>
                      <a:pPr algn="ctr"/>
                      <a:r>
                        <a:rPr lang="en-US" dirty="0" smtClean="0">
                          <a:solidFill>
                            <a:srgbClr val="1E2859"/>
                          </a:solidFill>
                        </a:rPr>
                        <a:t>$1.25</a:t>
                      </a:r>
                      <a:endParaRPr lang="en-US" dirty="0">
                        <a:solidFill>
                          <a:srgbClr val="1E2859"/>
                        </a:solidFill>
                      </a:endParaRPr>
                    </a:p>
                  </a:txBody>
                  <a:tcPr/>
                </a:tc>
                <a:tc>
                  <a:txBody>
                    <a:bodyPr/>
                    <a:lstStyle/>
                    <a:p>
                      <a:pPr algn="ctr"/>
                      <a:r>
                        <a:rPr lang="en-US" dirty="0" smtClean="0">
                          <a:solidFill>
                            <a:srgbClr val="1E2859"/>
                          </a:solidFill>
                        </a:rPr>
                        <a:t>$1.00</a:t>
                      </a:r>
                      <a:endParaRPr lang="en-US" dirty="0">
                        <a:solidFill>
                          <a:srgbClr val="1E2859"/>
                        </a:solidFill>
                      </a:endParaRPr>
                    </a:p>
                  </a:txBody>
                  <a:tcPr/>
                </a:tc>
                <a:extLst>
                  <a:ext uri="{0D108BD9-81ED-4DB2-BD59-A6C34878D82A}">
                    <a16:rowId xmlns:a16="http://schemas.microsoft.com/office/drawing/2014/main" val="1127533512"/>
                  </a:ext>
                </a:extLst>
              </a:tr>
              <a:tr h="355061">
                <a:tc>
                  <a:txBody>
                    <a:bodyPr/>
                    <a:lstStyle/>
                    <a:p>
                      <a:pPr algn="ctr"/>
                      <a:r>
                        <a:rPr lang="en-US" b="1" dirty="0" smtClean="0">
                          <a:solidFill>
                            <a:srgbClr val="1E2859"/>
                          </a:solidFill>
                        </a:rPr>
                        <a:t>ZIPZONE</a:t>
                      </a:r>
                      <a:endParaRPr lang="en-US" b="1" dirty="0">
                        <a:solidFill>
                          <a:srgbClr val="1E2859"/>
                        </a:solidFill>
                      </a:endParaRPr>
                    </a:p>
                  </a:txBody>
                  <a:tcPr/>
                </a:tc>
                <a:tc>
                  <a:txBody>
                    <a:bodyPr/>
                    <a:lstStyle/>
                    <a:p>
                      <a:pPr algn="ctr"/>
                      <a:r>
                        <a:rPr lang="en-US" dirty="0" smtClean="0">
                          <a:solidFill>
                            <a:srgbClr val="1E2859"/>
                          </a:solidFill>
                        </a:rPr>
                        <a:t>$3.00</a:t>
                      </a:r>
                      <a:endParaRPr lang="en-US" dirty="0">
                        <a:solidFill>
                          <a:srgbClr val="1E2859"/>
                        </a:solidFill>
                      </a:endParaRPr>
                    </a:p>
                  </a:txBody>
                  <a:tcPr/>
                </a:tc>
                <a:tc>
                  <a:txBody>
                    <a:bodyPr/>
                    <a:lstStyle/>
                    <a:p>
                      <a:pPr algn="ctr"/>
                      <a:r>
                        <a:rPr lang="en-US" dirty="0" smtClean="0">
                          <a:solidFill>
                            <a:srgbClr val="1E2859"/>
                          </a:solidFill>
                        </a:rPr>
                        <a:t>$2.00</a:t>
                      </a:r>
                      <a:endParaRPr lang="en-US" dirty="0">
                        <a:solidFill>
                          <a:srgbClr val="1E2859"/>
                        </a:solidFill>
                      </a:endParaRPr>
                    </a:p>
                  </a:txBody>
                  <a:tcPr/>
                </a:tc>
                <a:extLst>
                  <a:ext uri="{0D108BD9-81ED-4DB2-BD59-A6C34878D82A}">
                    <a16:rowId xmlns:a16="http://schemas.microsoft.com/office/drawing/2014/main" val="3981481187"/>
                  </a:ext>
                </a:extLst>
              </a:tr>
              <a:tr h="355061">
                <a:tc>
                  <a:txBody>
                    <a:bodyPr/>
                    <a:lstStyle/>
                    <a:p>
                      <a:pPr algn="ctr"/>
                      <a:r>
                        <a:rPr lang="en-US" b="1" dirty="0" smtClean="0">
                          <a:solidFill>
                            <a:srgbClr val="1E2859"/>
                          </a:solidFill>
                        </a:rPr>
                        <a:t>Day Pass</a:t>
                      </a:r>
                      <a:endParaRPr lang="en-US" b="1" dirty="0">
                        <a:solidFill>
                          <a:srgbClr val="1E2859"/>
                        </a:solidFill>
                      </a:endParaRPr>
                    </a:p>
                  </a:txBody>
                  <a:tcPr/>
                </a:tc>
                <a:tc>
                  <a:txBody>
                    <a:bodyPr/>
                    <a:lstStyle/>
                    <a:p>
                      <a:pPr algn="ctr"/>
                      <a:r>
                        <a:rPr lang="en-US" dirty="0" smtClean="0">
                          <a:solidFill>
                            <a:srgbClr val="1E2859"/>
                          </a:solidFill>
                        </a:rPr>
                        <a:t>$2.50</a:t>
                      </a:r>
                      <a:endParaRPr lang="en-US" dirty="0">
                        <a:solidFill>
                          <a:srgbClr val="1E2859"/>
                        </a:solidFill>
                      </a:endParaRPr>
                    </a:p>
                  </a:txBody>
                  <a:tcPr/>
                </a:tc>
                <a:tc>
                  <a:txBody>
                    <a:bodyPr/>
                    <a:lstStyle/>
                    <a:p>
                      <a:pPr algn="ctr"/>
                      <a:r>
                        <a:rPr lang="en-US" dirty="0" smtClean="0">
                          <a:solidFill>
                            <a:srgbClr val="1E2859"/>
                          </a:solidFill>
                        </a:rPr>
                        <a:t>$2.00</a:t>
                      </a:r>
                      <a:endParaRPr lang="en-US" dirty="0">
                        <a:solidFill>
                          <a:srgbClr val="1E2859"/>
                        </a:solidFill>
                      </a:endParaRPr>
                    </a:p>
                  </a:txBody>
                  <a:tcPr/>
                </a:tc>
                <a:extLst>
                  <a:ext uri="{0D108BD9-81ED-4DB2-BD59-A6C34878D82A}">
                    <a16:rowId xmlns:a16="http://schemas.microsoft.com/office/drawing/2014/main" val="304314591"/>
                  </a:ext>
                </a:extLst>
              </a:tr>
              <a:tr h="355061">
                <a:tc>
                  <a:txBody>
                    <a:bodyPr/>
                    <a:lstStyle/>
                    <a:p>
                      <a:pPr algn="ctr"/>
                      <a:r>
                        <a:rPr lang="en-US" b="1" dirty="0" smtClean="0">
                          <a:solidFill>
                            <a:srgbClr val="1E2859"/>
                          </a:solidFill>
                        </a:rPr>
                        <a:t>Paratransit</a:t>
                      </a:r>
                      <a:endParaRPr lang="en-US" b="1" dirty="0">
                        <a:solidFill>
                          <a:srgbClr val="1E2859"/>
                        </a:solidFill>
                      </a:endParaRPr>
                    </a:p>
                  </a:txBody>
                  <a:tcPr/>
                </a:tc>
                <a:tc>
                  <a:txBody>
                    <a:bodyPr/>
                    <a:lstStyle/>
                    <a:p>
                      <a:pPr algn="ctr"/>
                      <a:r>
                        <a:rPr lang="en-US" dirty="0" smtClean="0">
                          <a:solidFill>
                            <a:srgbClr val="1E2859"/>
                          </a:solidFill>
                        </a:rPr>
                        <a:t>$4.00</a:t>
                      </a:r>
                      <a:endParaRPr lang="en-US" dirty="0">
                        <a:solidFill>
                          <a:srgbClr val="1E2859"/>
                        </a:solidFill>
                      </a:endParaRPr>
                    </a:p>
                  </a:txBody>
                  <a:tcPr/>
                </a:tc>
                <a:tc>
                  <a:txBody>
                    <a:bodyPr/>
                    <a:lstStyle/>
                    <a:p>
                      <a:pPr algn="ctr"/>
                      <a:r>
                        <a:rPr lang="en-US" dirty="0" smtClean="0">
                          <a:solidFill>
                            <a:srgbClr val="1E2859"/>
                          </a:solidFill>
                        </a:rPr>
                        <a:t>$4.00</a:t>
                      </a:r>
                      <a:endParaRPr lang="en-US" dirty="0">
                        <a:solidFill>
                          <a:srgbClr val="1E2859"/>
                        </a:solidFill>
                      </a:endParaRPr>
                    </a:p>
                  </a:txBody>
                  <a:tcPr/>
                </a:tc>
                <a:extLst>
                  <a:ext uri="{0D108BD9-81ED-4DB2-BD59-A6C34878D82A}">
                    <a16:rowId xmlns:a16="http://schemas.microsoft.com/office/drawing/2014/main" val="2485456509"/>
                  </a:ext>
                </a:extLst>
              </a:tr>
              <a:tr h="355061">
                <a:tc>
                  <a:txBody>
                    <a:bodyPr/>
                    <a:lstStyle/>
                    <a:p>
                      <a:pPr algn="ctr"/>
                      <a:r>
                        <a:rPr lang="en-US" b="1" dirty="0" smtClean="0">
                          <a:solidFill>
                            <a:srgbClr val="1E2859"/>
                          </a:solidFill>
                        </a:rPr>
                        <a:t>7-Day Pass</a:t>
                      </a:r>
                      <a:endParaRPr lang="en-US" b="1" dirty="0">
                        <a:solidFill>
                          <a:srgbClr val="1E2859"/>
                        </a:solidFill>
                      </a:endParaRPr>
                    </a:p>
                  </a:txBody>
                  <a:tcPr/>
                </a:tc>
                <a:tc>
                  <a:txBody>
                    <a:bodyPr/>
                    <a:lstStyle/>
                    <a:p>
                      <a:pPr algn="ctr"/>
                      <a:r>
                        <a:rPr lang="en-US" dirty="0" smtClean="0">
                          <a:solidFill>
                            <a:srgbClr val="1E2859"/>
                          </a:solidFill>
                        </a:rPr>
                        <a:t>$12.50</a:t>
                      </a:r>
                      <a:endParaRPr lang="en-US" dirty="0">
                        <a:solidFill>
                          <a:srgbClr val="1E2859"/>
                        </a:solidFill>
                      </a:endParaRPr>
                    </a:p>
                  </a:txBody>
                  <a:tcPr/>
                </a:tc>
                <a:tc>
                  <a:txBody>
                    <a:bodyPr/>
                    <a:lstStyle/>
                    <a:p>
                      <a:pPr algn="ctr"/>
                      <a:r>
                        <a:rPr lang="en-US" dirty="0" smtClean="0">
                          <a:solidFill>
                            <a:srgbClr val="1E2859"/>
                          </a:solidFill>
                        </a:rPr>
                        <a:t>$9.00</a:t>
                      </a:r>
                      <a:endParaRPr lang="en-US" dirty="0">
                        <a:solidFill>
                          <a:srgbClr val="1E2859"/>
                        </a:solidFill>
                      </a:endParaRPr>
                    </a:p>
                  </a:txBody>
                  <a:tcPr/>
                </a:tc>
                <a:extLst>
                  <a:ext uri="{0D108BD9-81ED-4DB2-BD59-A6C34878D82A}">
                    <a16:rowId xmlns:a16="http://schemas.microsoft.com/office/drawing/2014/main" val="1331989548"/>
                  </a:ext>
                </a:extLst>
              </a:tr>
              <a:tr h="355061">
                <a:tc>
                  <a:txBody>
                    <a:bodyPr/>
                    <a:lstStyle/>
                    <a:p>
                      <a:pPr algn="ctr"/>
                      <a:r>
                        <a:rPr lang="en-US" b="1" dirty="0" smtClean="0">
                          <a:solidFill>
                            <a:srgbClr val="1E2859"/>
                          </a:solidFill>
                        </a:rPr>
                        <a:t>31- Day Pass</a:t>
                      </a:r>
                      <a:endParaRPr lang="en-US" b="1" dirty="0">
                        <a:solidFill>
                          <a:srgbClr val="1E2859"/>
                        </a:solidFill>
                      </a:endParaRPr>
                    </a:p>
                  </a:txBody>
                  <a:tcPr/>
                </a:tc>
                <a:tc>
                  <a:txBody>
                    <a:bodyPr/>
                    <a:lstStyle/>
                    <a:p>
                      <a:pPr algn="ctr"/>
                      <a:r>
                        <a:rPr lang="en-US" dirty="0" smtClean="0">
                          <a:solidFill>
                            <a:srgbClr val="1E2859"/>
                          </a:solidFill>
                        </a:rPr>
                        <a:t>$40.00</a:t>
                      </a:r>
                      <a:endParaRPr lang="en-US" dirty="0">
                        <a:solidFill>
                          <a:srgbClr val="1E2859"/>
                        </a:solidFill>
                      </a:endParaRPr>
                    </a:p>
                  </a:txBody>
                  <a:tcPr/>
                </a:tc>
                <a:tc>
                  <a:txBody>
                    <a:bodyPr/>
                    <a:lstStyle/>
                    <a:p>
                      <a:pPr algn="ctr"/>
                      <a:r>
                        <a:rPr lang="en-US" dirty="0" smtClean="0">
                          <a:solidFill>
                            <a:srgbClr val="1E2859"/>
                          </a:solidFill>
                        </a:rPr>
                        <a:t>Not Offered</a:t>
                      </a:r>
                      <a:endParaRPr lang="en-US" dirty="0">
                        <a:solidFill>
                          <a:srgbClr val="1E2859"/>
                        </a:solidFill>
                      </a:endParaRPr>
                    </a:p>
                  </a:txBody>
                  <a:tcPr/>
                </a:tc>
                <a:extLst>
                  <a:ext uri="{0D108BD9-81ED-4DB2-BD59-A6C34878D82A}">
                    <a16:rowId xmlns:a16="http://schemas.microsoft.com/office/drawing/2014/main" val="2053721181"/>
                  </a:ext>
                </a:extLst>
              </a:tr>
              <a:tr h="355061">
                <a:tc>
                  <a:txBody>
                    <a:bodyPr/>
                    <a:lstStyle/>
                    <a:p>
                      <a:pPr algn="ctr"/>
                      <a:r>
                        <a:rPr lang="en-US" b="1" dirty="0" smtClean="0">
                          <a:solidFill>
                            <a:srgbClr val="1E2859"/>
                          </a:solidFill>
                        </a:rPr>
                        <a:t>Annual Pass</a:t>
                      </a:r>
                      <a:endParaRPr lang="en-US" b="1" dirty="0">
                        <a:solidFill>
                          <a:srgbClr val="1E2859"/>
                        </a:solidFill>
                      </a:endParaRPr>
                    </a:p>
                  </a:txBody>
                  <a:tcPr/>
                </a:tc>
                <a:tc>
                  <a:txBody>
                    <a:bodyPr/>
                    <a:lstStyle/>
                    <a:p>
                      <a:pPr algn="ctr"/>
                      <a:r>
                        <a:rPr lang="en-US" dirty="0" smtClean="0">
                          <a:solidFill>
                            <a:srgbClr val="1E2859"/>
                          </a:solidFill>
                        </a:rPr>
                        <a:t>$400</a:t>
                      </a:r>
                      <a:endParaRPr lang="en-US" dirty="0">
                        <a:solidFill>
                          <a:srgbClr val="1E2859"/>
                        </a:solidFill>
                      </a:endParaRPr>
                    </a:p>
                  </a:txBody>
                  <a:tcPr/>
                </a:tc>
                <a:tc>
                  <a:txBody>
                    <a:bodyPr/>
                    <a:lstStyle/>
                    <a:p>
                      <a:pPr algn="ctr"/>
                      <a:r>
                        <a:rPr lang="en-US" dirty="0" smtClean="0">
                          <a:solidFill>
                            <a:srgbClr val="1E2859"/>
                          </a:solidFill>
                        </a:rPr>
                        <a:t>Not Offered</a:t>
                      </a:r>
                      <a:endParaRPr lang="en-US" dirty="0">
                        <a:solidFill>
                          <a:srgbClr val="1E2859"/>
                        </a:solidFill>
                      </a:endParaRPr>
                    </a:p>
                  </a:txBody>
                  <a:tcPr/>
                </a:tc>
                <a:extLst>
                  <a:ext uri="{0D108BD9-81ED-4DB2-BD59-A6C34878D82A}">
                    <a16:rowId xmlns:a16="http://schemas.microsoft.com/office/drawing/2014/main" val="3805088889"/>
                  </a:ext>
                </a:extLst>
              </a:tr>
            </a:tbl>
          </a:graphicData>
        </a:graphic>
      </p:graphicFrame>
      <p:sp>
        <p:nvSpPr>
          <p:cNvPr id="3" name="Rectangle 2"/>
          <p:cNvSpPr/>
          <p:nvPr/>
        </p:nvSpPr>
        <p:spPr>
          <a:xfrm>
            <a:off x="1747437" y="314209"/>
            <a:ext cx="9816820" cy="830997"/>
          </a:xfrm>
          <a:prstGeom prst="rect">
            <a:avLst/>
          </a:prstGeom>
        </p:spPr>
        <p:txBody>
          <a:bodyPr wrap="square">
            <a:spAutoFit/>
          </a:bodyPr>
          <a:lstStyle/>
          <a:p>
            <a:r>
              <a:rPr lang="en-US" sz="4800" dirty="0" smtClean="0">
                <a:solidFill>
                  <a:srgbClr val="1E2859"/>
                </a:solidFill>
                <a:latin typeface="Arial Black" panose="020B0A04020102020204" pitchFamily="34" charset="0"/>
                <a:ea typeface="+mj-ea"/>
                <a:cs typeface="+mj-cs"/>
              </a:rPr>
              <a:t>Proposed Reduced Fares</a:t>
            </a:r>
            <a:endParaRPr lang="en-US" dirty="0"/>
          </a:p>
        </p:txBody>
      </p:sp>
      <p:pic>
        <p:nvPicPr>
          <p:cNvPr id="5" name="Content Placeholder 4">
            <a:extLst>
              <a:ext uri="{FF2B5EF4-FFF2-40B4-BE49-F238E27FC236}">
                <a16:creationId xmlns:a16="http://schemas.microsoft.com/office/drawing/2014/main" id="{7444D526-5AEB-4D16-872F-F72D60F1A255}"/>
              </a:ext>
            </a:extLst>
          </p:cNvPr>
          <p:cNvPicPr>
            <a:picLocks noChangeAspect="1"/>
          </p:cNvPicPr>
          <p:nvPr/>
        </p:nvPicPr>
        <p:blipFill>
          <a:blip r:embed="rId3"/>
          <a:stretch>
            <a:fillRect/>
          </a:stretch>
        </p:blipFill>
        <p:spPr>
          <a:xfrm>
            <a:off x="7193838" y="1588014"/>
            <a:ext cx="4660565" cy="4083339"/>
          </a:xfrm>
          <a:prstGeom prst="rect">
            <a:avLst/>
          </a:prstGeom>
        </p:spPr>
      </p:pic>
      <p:sp>
        <p:nvSpPr>
          <p:cNvPr id="4" name="TextBox 3"/>
          <p:cNvSpPr txBox="1"/>
          <p:nvPr/>
        </p:nvSpPr>
        <p:spPr>
          <a:xfrm>
            <a:off x="5653454" y="6471138"/>
            <a:ext cx="501161" cy="369332"/>
          </a:xfrm>
          <a:prstGeom prst="rect">
            <a:avLst/>
          </a:prstGeom>
          <a:noFill/>
        </p:spPr>
        <p:txBody>
          <a:bodyPr wrap="square" rtlCol="0">
            <a:spAutoFit/>
          </a:bodyPr>
          <a:lstStyle/>
          <a:p>
            <a:r>
              <a:rPr lang="en-US" dirty="0" smtClean="0">
                <a:solidFill>
                  <a:srgbClr val="263476"/>
                </a:solidFill>
              </a:rPr>
              <a:t>18</a:t>
            </a:r>
            <a:endParaRPr lang="en-US" dirty="0">
              <a:solidFill>
                <a:srgbClr val="263476"/>
              </a:solidFill>
            </a:endParaRPr>
          </a:p>
        </p:txBody>
      </p:sp>
    </p:spTree>
    <p:extLst>
      <p:ext uri="{BB962C8B-B14F-4D97-AF65-F5344CB8AC3E}">
        <p14:creationId xmlns:p14="http://schemas.microsoft.com/office/powerpoint/2010/main" val="778817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Account Based Ticketing (ABT)</a:t>
            </a:r>
            <a:endParaRPr lang="en-US" sz="4800" dirty="0"/>
          </a:p>
        </p:txBody>
      </p:sp>
      <p:sp>
        <p:nvSpPr>
          <p:cNvPr id="6" name="Content Placeholder 5"/>
          <p:cNvSpPr>
            <a:spLocks noGrp="1"/>
          </p:cNvSpPr>
          <p:nvPr>
            <p:ph sz="half" idx="1"/>
          </p:nvPr>
        </p:nvSpPr>
        <p:spPr/>
        <p:txBody>
          <a:bodyPr>
            <a:noAutofit/>
          </a:bodyPr>
          <a:lstStyle/>
          <a:p>
            <a:pPr marL="457200" indent="-457200">
              <a:buFont typeface="Wingdings" panose="05000000000000000000" pitchFamily="2" charset="2"/>
              <a:buChar char="§"/>
            </a:pPr>
            <a:r>
              <a:rPr lang="en-US" sz="2400" dirty="0" smtClean="0"/>
              <a:t>Requires new Equipment</a:t>
            </a:r>
          </a:p>
          <a:p>
            <a:pPr marL="457200" indent="-457200">
              <a:buFont typeface="Wingdings" panose="05000000000000000000" pitchFamily="2" charset="2"/>
              <a:buChar char="§"/>
            </a:pPr>
            <a:r>
              <a:rPr lang="en-US" sz="2400" dirty="0" smtClean="0"/>
              <a:t>Funds are tied to an account</a:t>
            </a:r>
          </a:p>
          <a:p>
            <a:pPr marL="457200" indent="-457200">
              <a:buFont typeface="Wingdings" panose="05000000000000000000" pitchFamily="2" charset="2"/>
              <a:buChar char="§"/>
            </a:pPr>
            <a:r>
              <a:rPr lang="en-US" sz="2400" dirty="0" smtClean="0"/>
              <a:t>Tap and Board</a:t>
            </a:r>
          </a:p>
          <a:p>
            <a:pPr marL="457200" indent="-457200">
              <a:buFont typeface="Wingdings" panose="05000000000000000000" pitchFamily="2" charset="2"/>
              <a:buChar char="§"/>
            </a:pPr>
            <a:r>
              <a:rPr lang="en-US" sz="2400" dirty="0" smtClean="0"/>
              <a:t>Reduced fare on approval</a:t>
            </a:r>
          </a:p>
          <a:p>
            <a:pPr marL="457200" indent="-457200">
              <a:buFont typeface="Wingdings" panose="05000000000000000000" pitchFamily="2" charset="2"/>
              <a:buChar char="§"/>
            </a:pPr>
            <a:r>
              <a:rPr lang="en-US" sz="2400" dirty="0" smtClean="0"/>
              <a:t>Rides are charged on tap of ‘Token’</a:t>
            </a:r>
          </a:p>
          <a:p>
            <a:pPr marL="457200" indent="-457200">
              <a:buFont typeface="Wingdings" panose="05000000000000000000" pitchFamily="2" charset="2"/>
              <a:buChar char="§"/>
            </a:pPr>
            <a:r>
              <a:rPr lang="en-US" sz="2400" dirty="0" smtClean="0"/>
              <a:t>Allows Trinity Metro to introduce Fare Capping</a:t>
            </a:r>
          </a:p>
          <a:p>
            <a:pPr marL="457200" indent="-457200">
              <a:buFont typeface="Wingdings" panose="05000000000000000000" pitchFamily="2" charset="2"/>
              <a:buChar char="§"/>
            </a:pPr>
            <a:r>
              <a:rPr lang="en-US" sz="2400" dirty="0" smtClean="0"/>
              <a:t>Customer is always charged the best fare</a:t>
            </a:r>
            <a:endParaRPr lang="en-US" sz="2400" dirty="0"/>
          </a:p>
        </p:txBody>
      </p:sp>
      <p:sp>
        <p:nvSpPr>
          <p:cNvPr id="16" name="Content Placeholder 15"/>
          <p:cNvSpPr>
            <a:spLocks noGrp="1"/>
          </p:cNvSpPr>
          <p:nvPr>
            <p:ph sz="half" idx="2"/>
          </p:nvPr>
        </p:nvSpPr>
        <p:spPr>
          <a:xfrm>
            <a:off x="6174606" y="1602606"/>
            <a:ext cx="5179194" cy="1256097"/>
          </a:xfrm>
        </p:spPr>
        <p:txBody>
          <a:bodyPr>
            <a:normAutofit fontScale="92500"/>
          </a:bodyPr>
          <a:lstStyle/>
          <a:p>
            <a:r>
              <a:rPr lang="en-US" sz="2400" dirty="0" smtClean="0"/>
              <a:t>Validators: </a:t>
            </a:r>
          </a:p>
          <a:p>
            <a:r>
              <a:rPr lang="en-US" sz="2400" dirty="0" smtClean="0"/>
              <a:t>Buses, Paratransit vehicles, ZIPZONE vehicles, Platforms and Trains.</a:t>
            </a:r>
            <a:endParaRPr lang="en-US" sz="2400" dirty="0"/>
          </a:p>
        </p:txBody>
      </p:sp>
      <p:pic>
        <p:nvPicPr>
          <p:cNvPr id="17" name="Picture 16"/>
          <p:cNvPicPr>
            <a:picLocks noChangeAspect="1"/>
          </p:cNvPicPr>
          <p:nvPr/>
        </p:nvPicPr>
        <p:blipFill>
          <a:blip r:embed="rId3"/>
          <a:stretch>
            <a:fillRect/>
          </a:stretch>
        </p:blipFill>
        <p:spPr>
          <a:xfrm>
            <a:off x="6968691" y="3030152"/>
            <a:ext cx="2945330" cy="2696779"/>
          </a:xfrm>
          <a:prstGeom prst="rect">
            <a:avLst/>
          </a:prstGeom>
        </p:spPr>
      </p:pic>
      <p:sp>
        <p:nvSpPr>
          <p:cNvPr id="4" name="TextBox 3"/>
          <p:cNvSpPr txBox="1"/>
          <p:nvPr/>
        </p:nvSpPr>
        <p:spPr>
          <a:xfrm>
            <a:off x="5733460" y="6488668"/>
            <a:ext cx="441146" cy="369332"/>
          </a:xfrm>
          <a:prstGeom prst="rect">
            <a:avLst/>
          </a:prstGeom>
          <a:noFill/>
        </p:spPr>
        <p:txBody>
          <a:bodyPr wrap="none" rtlCol="0">
            <a:spAutoFit/>
          </a:bodyPr>
          <a:lstStyle/>
          <a:p>
            <a:fld id="{D854039B-B1FB-48E8-9123-B55B1C0E1761}" type="slidenum">
              <a:rPr lang="en-US" smtClean="0">
                <a:solidFill>
                  <a:srgbClr val="263476"/>
                </a:solidFill>
              </a:rPr>
              <a:t>19</a:t>
            </a:fld>
            <a:endParaRPr lang="en-US" dirty="0">
              <a:solidFill>
                <a:srgbClr val="263476"/>
              </a:solidFill>
            </a:endParaRPr>
          </a:p>
        </p:txBody>
      </p:sp>
    </p:spTree>
    <p:extLst>
      <p:ext uri="{BB962C8B-B14F-4D97-AF65-F5344CB8AC3E}">
        <p14:creationId xmlns:p14="http://schemas.microsoft.com/office/powerpoint/2010/main" val="2274157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71286" y="406729"/>
            <a:ext cx="4753427" cy="4875309"/>
          </a:xfrm>
          <a:prstGeom prst="rect">
            <a:avLst/>
          </a:prstGeom>
        </p:spPr>
      </p:pic>
      <p:pic>
        <p:nvPicPr>
          <p:cNvPr id="5" name="object 5"/>
          <p:cNvPicPr/>
          <p:nvPr/>
        </p:nvPicPr>
        <p:blipFill>
          <a:blip r:embed="rId4" cstate="print"/>
          <a:stretch>
            <a:fillRect/>
          </a:stretch>
        </p:blipFill>
        <p:spPr>
          <a:xfrm>
            <a:off x="9452240" y="5824121"/>
            <a:ext cx="1241751" cy="637907"/>
          </a:xfrm>
          <a:prstGeom prst="rect">
            <a:avLst/>
          </a:prstGeom>
        </p:spPr>
      </p:pic>
      <p:pic>
        <p:nvPicPr>
          <p:cNvPr id="9" name="object 9"/>
          <p:cNvPicPr/>
          <p:nvPr/>
        </p:nvPicPr>
        <p:blipFill>
          <a:blip r:embed="rId5" cstate="print"/>
          <a:stretch>
            <a:fillRect/>
          </a:stretch>
        </p:blipFill>
        <p:spPr>
          <a:xfrm>
            <a:off x="671286" y="5466700"/>
            <a:ext cx="1422089" cy="357421"/>
          </a:xfrm>
          <a:prstGeom prst="rect">
            <a:avLst/>
          </a:prstGeom>
        </p:spPr>
      </p:pic>
      <p:sp>
        <p:nvSpPr>
          <p:cNvPr id="4" name="Rectangle 3"/>
          <p:cNvSpPr/>
          <p:nvPr/>
        </p:nvSpPr>
        <p:spPr>
          <a:xfrm>
            <a:off x="5708073" y="1538825"/>
            <a:ext cx="6096000" cy="3065455"/>
          </a:xfrm>
          <a:prstGeom prst="rect">
            <a:avLst/>
          </a:prstGeom>
        </p:spPr>
        <p:txBody>
          <a:bodyPr>
            <a:spAutoFit/>
          </a:bodyPr>
          <a:lstStyle/>
          <a:p>
            <a:pPr lvl="0" algn="just">
              <a:lnSpc>
                <a:spcPct val="115000"/>
              </a:lnSpc>
              <a:spcAft>
                <a:spcPts val="1000"/>
              </a:spcAft>
            </a:pPr>
            <a:r>
              <a:rPr lang="en-US" sz="28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“Trinity Metro will redesign its bus network to improve the experience of our current riders, attract new riders, and enhance mobility for low-income residents through more frequent all-day service and more simple, direct routes.”</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7187167" y="424146"/>
            <a:ext cx="2705549" cy="707886"/>
          </a:xfrm>
          <a:prstGeom prst="rect">
            <a:avLst/>
          </a:prstGeom>
        </p:spPr>
        <p:txBody>
          <a:bodyPr wrap="none">
            <a:spAutoFit/>
          </a:bodyPr>
          <a:lstStyle/>
          <a:p>
            <a:pPr lvl="0" algn="ctr"/>
            <a:r>
              <a:rPr lang="en-US" sz="4000" dirty="0">
                <a:solidFill>
                  <a:srgbClr val="002060"/>
                </a:solidFill>
                <a:latin typeface="Arial Black" panose="020B0A04020102020204" pitchFamily="34" charset="0"/>
              </a:rPr>
              <a:t>The Goal</a:t>
            </a:r>
          </a:p>
        </p:txBody>
      </p:sp>
      <p:sp>
        <p:nvSpPr>
          <p:cNvPr id="3" name="TextBox 2"/>
          <p:cNvSpPr txBox="1"/>
          <p:nvPr/>
        </p:nvSpPr>
        <p:spPr>
          <a:xfrm>
            <a:off x="5708073" y="6462028"/>
            <a:ext cx="312906" cy="369332"/>
          </a:xfrm>
          <a:prstGeom prst="rect">
            <a:avLst/>
          </a:prstGeom>
          <a:noFill/>
        </p:spPr>
        <p:txBody>
          <a:bodyPr wrap="none" rtlCol="0">
            <a:spAutoFit/>
          </a:bodyPr>
          <a:lstStyle/>
          <a:p>
            <a:fld id="{DEC908FB-87FD-43DE-8268-D33ABC3A891C}" type="slidenum">
              <a:rPr lang="en-US" smtClean="0">
                <a:solidFill>
                  <a:srgbClr val="263476"/>
                </a:solidFill>
              </a:rPr>
              <a:t>2</a:t>
            </a:fld>
            <a:endParaRPr lang="en-US" dirty="0">
              <a:solidFill>
                <a:srgbClr val="263476"/>
              </a:solidFill>
            </a:endParaRPr>
          </a:p>
        </p:txBody>
      </p:sp>
    </p:spTree>
    <p:extLst>
      <p:ext uri="{BB962C8B-B14F-4D97-AF65-F5344CB8AC3E}">
        <p14:creationId xmlns:p14="http://schemas.microsoft.com/office/powerpoint/2010/main" val="3469992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800" dirty="0" smtClean="0"/>
              <a:t>Fare Capping</a:t>
            </a:r>
            <a:endParaRPr lang="en-US" sz="4800" dirty="0"/>
          </a:p>
        </p:txBody>
      </p:sp>
      <p:sp>
        <p:nvSpPr>
          <p:cNvPr id="8" name="Content Placeholder 7"/>
          <p:cNvSpPr>
            <a:spLocks noGrp="1"/>
          </p:cNvSpPr>
          <p:nvPr>
            <p:ph idx="1"/>
          </p:nvPr>
        </p:nvSpPr>
        <p:spPr/>
        <p:txBody>
          <a:bodyPr>
            <a:normAutofit lnSpcReduction="10000"/>
          </a:bodyPr>
          <a:lstStyle/>
          <a:p>
            <a:pPr marL="457200" indent="-457200">
              <a:buFont typeface="Wingdings" panose="05000000000000000000" pitchFamily="2" charset="2"/>
              <a:buChar char="§"/>
            </a:pPr>
            <a:r>
              <a:rPr lang="en-US" sz="2400" dirty="0" smtClean="0"/>
              <a:t>Customer </a:t>
            </a:r>
            <a:r>
              <a:rPr lang="en-US" sz="2400" dirty="0"/>
              <a:t>is charged a single-ride fare each time they </a:t>
            </a:r>
            <a:r>
              <a:rPr lang="en-US" sz="2400" dirty="0" smtClean="0"/>
              <a:t>ride ($</a:t>
            </a:r>
            <a:r>
              <a:rPr lang="en-US" sz="2400" dirty="0"/>
              <a:t>2.00/$1.00).</a:t>
            </a:r>
          </a:p>
          <a:p>
            <a:pPr marL="457200" indent="-457200">
              <a:buFont typeface="Wingdings" panose="05000000000000000000" pitchFamily="2" charset="2"/>
              <a:buChar char="§"/>
            </a:pPr>
            <a:endParaRPr lang="en-US" sz="2400" dirty="0" smtClean="0"/>
          </a:p>
          <a:p>
            <a:pPr marL="457200" indent="-457200">
              <a:buFont typeface="Wingdings" panose="05000000000000000000" pitchFamily="2" charset="2"/>
              <a:buChar char="§"/>
            </a:pPr>
            <a:r>
              <a:rPr lang="en-US" sz="2400" dirty="0" smtClean="0"/>
              <a:t>Once </a:t>
            </a:r>
            <a:r>
              <a:rPr lang="en-US" sz="2400" dirty="0"/>
              <a:t>they pay for two rides, all </a:t>
            </a:r>
            <a:r>
              <a:rPr lang="en-US" sz="2400" dirty="0" smtClean="0"/>
              <a:t>remaining </a:t>
            </a:r>
            <a:r>
              <a:rPr lang="en-US" sz="2400" dirty="0"/>
              <a:t>rides on any vehicle are free for the rest of the day.</a:t>
            </a:r>
          </a:p>
          <a:p>
            <a:pPr marL="457200" indent="-457200">
              <a:buFont typeface="Wingdings" panose="05000000000000000000" pitchFamily="2" charset="2"/>
              <a:buChar char="§"/>
            </a:pPr>
            <a:endParaRPr lang="en-US" sz="2400" dirty="0" smtClean="0"/>
          </a:p>
          <a:p>
            <a:pPr marL="457200" indent="-457200">
              <a:buFont typeface="Wingdings" panose="05000000000000000000" pitchFamily="2" charset="2"/>
              <a:buChar char="§"/>
            </a:pPr>
            <a:r>
              <a:rPr lang="en-US" sz="2400" dirty="0" smtClean="0"/>
              <a:t>Once </a:t>
            </a:r>
            <a:r>
              <a:rPr lang="en-US" sz="2400" dirty="0"/>
              <a:t>a customer pays the equivalent of a 7-day pass ($18.00/$9.00), all other rides for that 7-day period of time are free. </a:t>
            </a:r>
          </a:p>
          <a:p>
            <a:pPr marL="457200" indent="-457200">
              <a:buFont typeface="Wingdings" panose="05000000000000000000" pitchFamily="2" charset="2"/>
              <a:buChar char="§"/>
            </a:pPr>
            <a:endParaRPr lang="en-US" sz="2400" dirty="0" smtClean="0"/>
          </a:p>
          <a:p>
            <a:pPr marL="457200" indent="-457200">
              <a:buFont typeface="Wingdings" panose="05000000000000000000" pitchFamily="2" charset="2"/>
              <a:buChar char="§"/>
            </a:pPr>
            <a:r>
              <a:rPr lang="en-US" sz="2400" dirty="0" smtClean="0"/>
              <a:t>This </a:t>
            </a:r>
            <a:r>
              <a:rPr lang="en-US" sz="2400" dirty="0"/>
              <a:t>is a cost savings for all of our </a:t>
            </a:r>
            <a:r>
              <a:rPr lang="en-US" sz="2400" dirty="0" smtClean="0"/>
              <a:t>customers, </a:t>
            </a:r>
            <a:r>
              <a:rPr lang="en-US" sz="2400" dirty="0"/>
              <a:t>not just the ones that can afford the 7-day and 31-day passes previously offered.</a:t>
            </a:r>
          </a:p>
          <a:p>
            <a:endParaRPr lang="en-US" dirty="0"/>
          </a:p>
        </p:txBody>
      </p:sp>
      <p:sp>
        <p:nvSpPr>
          <p:cNvPr id="2" name="TextBox 1"/>
          <p:cNvSpPr txBox="1"/>
          <p:nvPr/>
        </p:nvSpPr>
        <p:spPr>
          <a:xfrm>
            <a:off x="5794131" y="6488723"/>
            <a:ext cx="441146" cy="369332"/>
          </a:xfrm>
          <a:prstGeom prst="rect">
            <a:avLst/>
          </a:prstGeom>
          <a:noFill/>
        </p:spPr>
        <p:txBody>
          <a:bodyPr wrap="none" rtlCol="0">
            <a:spAutoFit/>
          </a:bodyPr>
          <a:lstStyle/>
          <a:p>
            <a:fld id="{654A60FF-6829-44C8-812D-7FDC9D1C7553}" type="slidenum">
              <a:rPr lang="en-US" smtClean="0">
                <a:solidFill>
                  <a:srgbClr val="263476"/>
                </a:solidFill>
              </a:rPr>
              <a:t>20</a:t>
            </a:fld>
            <a:endParaRPr lang="en-US" dirty="0">
              <a:solidFill>
                <a:srgbClr val="263476"/>
              </a:solidFill>
            </a:endParaRPr>
          </a:p>
        </p:txBody>
      </p:sp>
    </p:spTree>
    <p:extLst>
      <p:ext uri="{BB962C8B-B14F-4D97-AF65-F5344CB8AC3E}">
        <p14:creationId xmlns:p14="http://schemas.microsoft.com/office/powerpoint/2010/main" val="183863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586" y="384611"/>
            <a:ext cx="5952014" cy="707886"/>
          </a:xfrm>
          <a:prstGeom prst="rect">
            <a:avLst/>
          </a:prstGeom>
        </p:spPr>
        <p:txBody>
          <a:bodyPr wrap="none">
            <a:spAutoFit/>
          </a:bodyPr>
          <a:lstStyle/>
          <a:p>
            <a:r>
              <a:rPr lang="en-US" sz="4000" dirty="0">
                <a:solidFill>
                  <a:srgbClr val="1E2859"/>
                </a:solidFill>
                <a:latin typeface="Arial Black" panose="020B0A04020102020204" pitchFamily="34" charset="0"/>
                <a:ea typeface="+mj-ea"/>
                <a:cs typeface="+mj-cs"/>
              </a:rPr>
              <a:t>Key Benefits Review</a:t>
            </a:r>
            <a:endParaRPr lang="en-US" dirty="0"/>
          </a:p>
        </p:txBody>
      </p:sp>
      <p:sp>
        <p:nvSpPr>
          <p:cNvPr id="3" name="Rectangle 2"/>
          <p:cNvSpPr/>
          <p:nvPr/>
        </p:nvSpPr>
        <p:spPr>
          <a:xfrm>
            <a:off x="313593" y="1326352"/>
            <a:ext cx="6096000" cy="4478149"/>
          </a:xfrm>
          <a:prstGeom prst="rect">
            <a:avLst/>
          </a:prstGeom>
        </p:spPr>
        <p:txBody>
          <a:bodyPr>
            <a:spAutoFit/>
          </a:bodyPr>
          <a:lstStyle/>
          <a:p>
            <a:pPr marL="457200" lvl="0" indent="-457200">
              <a:spcBef>
                <a:spcPts val="1000"/>
              </a:spcBef>
              <a:buFont typeface="Arial" panose="020B0604020202020204" pitchFamily="34" charset="0"/>
              <a:buChar char="•"/>
            </a:pPr>
            <a:r>
              <a:rPr lang="en-US" sz="2600" b="1" u="sng" dirty="0">
                <a:solidFill>
                  <a:srgbClr val="504D49"/>
                </a:solidFill>
              </a:rPr>
              <a:t>Universal</a:t>
            </a:r>
            <a:r>
              <a:rPr lang="en-US" sz="2600" dirty="0">
                <a:solidFill>
                  <a:srgbClr val="504D49"/>
                </a:solidFill>
              </a:rPr>
              <a:t> – </a:t>
            </a:r>
            <a:r>
              <a:rPr lang="en-US" sz="2600" b="1" i="1" dirty="0" smtClean="0">
                <a:solidFill>
                  <a:srgbClr val="504D49"/>
                </a:solidFill>
              </a:rPr>
              <a:t>Every</a:t>
            </a:r>
            <a:r>
              <a:rPr lang="en-US" sz="2600" dirty="0" smtClean="0">
                <a:solidFill>
                  <a:srgbClr val="504D49"/>
                </a:solidFill>
              </a:rPr>
              <a:t> </a:t>
            </a:r>
            <a:r>
              <a:rPr lang="en-US" sz="2600" dirty="0">
                <a:solidFill>
                  <a:srgbClr val="504D49"/>
                </a:solidFill>
              </a:rPr>
              <a:t>current user receives opportunity for savings </a:t>
            </a:r>
          </a:p>
          <a:p>
            <a:pPr marL="457200" lvl="0" indent="-457200">
              <a:spcBef>
                <a:spcPts val="1000"/>
              </a:spcBef>
              <a:buFont typeface="Arial" panose="020B0604020202020204" pitchFamily="34" charset="0"/>
              <a:buChar char="•"/>
            </a:pPr>
            <a:r>
              <a:rPr lang="en-US" sz="2600" b="1" u="sng" dirty="0">
                <a:solidFill>
                  <a:srgbClr val="504D49"/>
                </a:solidFill>
                <a:cs typeface="Arial"/>
              </a:rPr>
              <a:t>Innovative</a:t>
            </a:r>
            <a:r>
              <a:rPr lang="en-US" sz="2600" dirty="0">
                <a:solidFill>
                  <a:srgbClr val="504D49"/>
                </a:solidFill>
                <a:cs typeface="Arial"/>
              </a:rPr>
              <a:t> </a:t>
            </a:r>
            <a:r>
              <a:rPr lang="en-US" sz="2600" b="1" dirty="0">
                <a:solidFill>
                  <a:srgbClr val="504D49"/>
                </a:solidFill>
                <a:cs typeface="Arial"/>
              </a:rPr>
              <a:t> </a:t>
            </a:r>
            <a:r>
              <a:rPr lang="en-US" sz="2600" dirty="0">
                <a:solidFill>
                  <a:srgbClr val="504D49"/>
                </a:solidFill>
                <a:cs typeface="Arial"/>
              </a:rPr>
              <a:t>- P</a:t>
            </a:r>
            <a:r>
              <a:rPr lang="en-US" sz="2600" dirty="0" smtClean="0">
                <a:solidFill>
                  <a:srgbClr val="504D49"/>
                </a:solidFill>
                <a:cs typeface="Arial"/>
              </a:rPr>
              <a:t>ay </a:t>
            </a:r>
            <a:r>
              <a:rPr lang="en-US" sz="2600" dirty="0">
                <a:solidFill>
                  <a:srgbClr val="504D49"/>
                </a:solidFill>
                <a:cs typeface="Arial"/>
              </a:rPr>
              <a:t>with </a:t>
            </a:r>
            <a:r>
              <a:rPr lang="en-US" sz="2600" b="1" i="1" dirty="0">
                <a:solidFill>
                  <a:srgbClr val="504D49"/>
                </a:solidFill>
                <a:cs typeface="Arial"/>
              </a:rPr>
              <a:t>Apple Pay, Google Pay, Samsung Pay </a:t>
            </a:r>
            <a:r>
              <a:rPr lang="en-US" sz="2600" dirty="0">
                <a:solidFill>
                  <a:srgbClr val="504D49"/>
                </a:solidFill>
                <a:cs typeface="Arial"/>
              </a:rPr>
              <a:t>and smartwatches </a:t>
            </a:r>
            <a:endParaRPr lang="en-US" sz="2600" b="1" u="sng" dirty="0">
              <a:solidFill>
                <a:srgbClr val="504D49"/>
              </a:solidFill>
              <a:cs typeface="Arial"/>
            </a:endParaRPr>
          </a:p>
          <a:p>
            <a:pPr marL="457200" lvl="0" indent="-457200">
              <a:spcBef>
                <a:spcPts val="1000"/>
              </a:spcBef>
              <a:buFont typeface="Arial" panose="020B0604020202020204" pitchFamily="34" charset="0"/>
              <a:buChar char="•"/>
            </a:pPr>
            <a:r>
              <a:rPr lang="en-US" sz="2600" b="1" u="sng" dirty="0">
                <a:solidFill>
                  <a:srgbClr val="504D49"/>
                </a:solidFill>
              </a:rPr>
              <a:t>Equitable</a:t>
            </a:r>
            <a:r>
              <a:rPr lang="en-US" sz="2600" dirty="0">
                <a:solidFill>
                  <a:srgbClr val="504D49"/>
                </a:solidFill>
              </a:rPr>
              <a:t> – </a:t>
            </a:r>
            <a:r>
              <a:rPr lang="en-US" sz="2600" dirty="0" smtClean="0">
                <a:solidFill>
                  <a:srgbClr val="504D49"/>
                </a:solidFill>
              </a:rPr>
              <a:t>Low income and minority riders </a:t>
            </a:r>
            <a:r>
              <a:rPr lang="en-US" sz="2600" dirty="0">
                <a:solidFill>
                  <a:srgbClr val="504D49"/>
                </a:solidFill>
              </a:rPr>
              <a:t>get </a:t>
            </a:r>
            <a:r>
              <a:rPr lang="en-US" sz="2600" dirty="0" smtClean="0">
                <a:solidFill>
                  <a:srgbClr val="504D49"/>
                </a:solidFill>
              </a:rPr>
              <a:t>more </a:t>
            </a:r>
            <a:r>
              <a:rPr lang="en-US" sz="2600" dirty="0">
                <a:solidFill>
                  <a:srgbClr val="504D49"/>
                </a:solidFill>
              </a:rPr>
              <a:t>trips for less </a:t>
            </a:r>
            <a:r>
              <a:rPr lang="en-US" sz="2600" dirty="0" smtClean="0">
                <a:solidFill>
                  <a:srgbClr val="504D49"/>
                </a:solidFill>
              </a:rPr>
              <a:t>money </a:t>
            </a:r>
            <a:endParaRPr lang="en-US" sz="2600" dirty="0">
              <a:solidFill>
                <a:srgbClr val="504D49"/>
              </a:solidFill>
            </a:endParaRPr>
          </a:p>
          <a:p>
            <a:pPr marL="457200" lvl="0" indent="-457200">
              <a:spcBef>
                <a:spcPts val="1000"/>
              </a:spcBef>
              <a:buFont typeface="Arial" panose="020B0604020202020204" pitchFamily="34" charset="0"/>
              <a:buChar char="•"/>
            </a:pPr>
            <a:r>
              <a:rPr lang="en-US" sz="2600" b="1" u="sng" dirty="0">
                <a:solidFill>
                  <a:srgbClr val="504D49"/>
                </a:solidFill>
              </a:rPr>
              <a:t>Simple</a:t>
            </a:r>
            <a:r>
              <a:rPr lang="en-US" sz="2600" dirty="0">
                <a:solidFill>
                  <a:srgbClr val="504D49"/>
                </a:solidFill>
              </a:rPr>
              <a:t> - Fare system is MUCH easier to </a:t>
            </a:r>
            <a:r>
              <a:rPr lang="en-US" sz="2600" dirty="0" smtClean="0">
                <a:solidFill>
                  <a:srgbClr val="504D49"/>
                </a:solidFill>
              </a:rPr>
              <a:t>explain and use</a:t>
            </a:r>
            <a:endParaRPr lang="en-US" sz="2600" dirty="0">
              <a:solidFill>
                <a:srgbClr val="504D49"/>
              </a:solidFill>
            </a:endParaRPr>
          </a:p>
        </p:txBody>
      </p:sp>
      <p:pic>
        <p:nvPicPr>
          <p:cNvPr id="4" name="Picture 3">
            <a:extLst>
              <a:ext uri="{FF2B5EF4-FFF2-40B4-BE49-F238E27FC236}">
                <a16:creationId xmlns:a16="http://schemas.microsoft.com/office/drawing/2014/main" id="{D34DE3F1-FCDE-642B-9455-36B118D13AAF}"/>
              </a:ext>
            </a:extLst>
          </p:cNvPr>
          <p:cNvPicPr>
            <a:picLocks noChangeAspect="1"/>
          </p:cNvPicPr>
          <p:nvPr/>
        </p:nvPicPr>
        <p:blipFill>
          <a:blip r:embed="rId2"/>
          <a:stretch>
            <a:fillRect/>
          </a:stretch>
        </p:blipFill>
        <p:spPr>
          <a:xfrm>
            <a:off x="6981092" y="1092497"/>
            <a:ext cx="4589585" cy="4478149"/>
          </a:xfrm>
          <a:prstGeom prst="rect">
            <a:avLst/>
          </a:prstGeom>
        </p:spPr>
      </p:pic>
      <p:sp>
        <p:nvSpPr>
          <p:cNvPr id="5" name="TextBox 4"/>
          <p:cNvSpPr txBox="1"/>
          <p:nvPr/>
        </p:nvSpPr>
        <p:spPr>
          <a:xfrm>
            <a:off x="5574323" y="6488723"/>
            <a:ext cx="562708" cy="369277"/>
          </a:xfrm>
          <a:prstGeom prst="rect">
            <a:avLst/>
          </a:prstGeom>
          <a:noFill/>
        </p:spPr>
        <p:txBody>
          <a:bodyPr wrap="square" rtlCol="0">
            <a:spAutoFit/>
          </a:bodyPr>
          <a:lstStyle/>
          <a:p>
            <a:r>
              <a:rPr lang="en-US" dirty="0" smtClean="0">
                <a:solidFill>
                  <a:srgbClr val="263476"/>
                </a:solidFill>
              </a:rPr>
              <a:t>21</a:t>
            </a:r>
            <a:endParaRPr lang="en-US" dirty="0">
              <a:solidFill>
                <a:srgbClr val="263476"/>
              </a:solidFill>
            </a:endParaRPr>
          </a:p>
        </p:txBody>
      </p:sp>
    </p:spTree>
    <p:extLst>
      <p:ext uri="{BB962C8B-B14F-4D97-AF65-F5344CB8AC3E}">
        <p14:creationId xmlns:p14="http://schemas.microsoft.com/office/powerpoint/2010/main" val="3471149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Fare Equity Analysis</a:t>
            </a:r>
            <a:endParaRPr lang="en-US" dirty="0"/>
          </a:p>
        </p:txBody>
      </p:sp>
      <p:sp>
        <p:nvSpPr>
          <p:cNvPr id="3" name="Content Placeholder 2"/>
          <p:cNvSpPr>
            <a:spLocks noGrp="1"/>
          </p:cNvSpPr>
          <p:nvPr>
            <p:ph idx="1"/>
          </p:nvPr>
        </p:nvSpPr>
        <p:spPr>
          <a:xfrm>
            <a:off x="312821" y="1484293"/>
            <a:ext cx="4874641" cy="4080166"/>
          </a:xfrm>
        </p:spPr>
        <p:txBody>
          <a:bodyPr>
            <a:normAutofit fontScale="92500"/>
          </a:bodyPr>
          <a:lstStyle/>
          <a:p>
            <a:r>
              <a:rPr lang="en-US" dirty="0" smtClean="0"/>
              <a:t>Compares impact of fare changes on protected groups</a:t>
            </a:r>
          </a:p>
          <a:p>
            <a:pPr marL="457200" indent="-457200">
              <a:buFont typeface="Arial" panose="020B0604020202020204" pitchFamily="34" charset="0"/>
              <a:buChar char="•"/>
            </a:pPr>
            <a:r>
              <a:rPr lang="en-US" dirty="0" smtClean="0"/>
              <a:t>Everyone Saves Money!</a:t>
            </a:r>
          </a:p>
          <a:p>
            <a:pPr marL="457200" indent="-457200">
              <a:buFont typeface="Arial" panose="020B0604020202020204" pitchFamily="34" charset="0"/>
              <a:buChar char="•"/>
            </a:pPr>
            <a:r>
              <a:rPr lang="en-US" dirty="0" smtClean="0"/>
              <a:t>Low Income group already leans toward purchasing the lowest cost fares and making the fewest trips possible</a:t>
            </a:r>
          </a:p>
          <a:p>
            <a:pPr marL="457200" indent="-457200">
              <a:buFont typeface="Arial" panose="020B0604020202020204" pitchFamily="34" charset="0"/>
              <a:buChar char="•"/>
            </a:pPr>
            <a:r>
              <a:rPr lang="en-US" dirty="0" smtClean="0"/>
              <a:t>Minorities being the largest group save the most.</a:t>
            </a:r>
            <a:endParaRPr lang="en-US" dirty="0"/>
          </a:p>
        </p:txBody>
      </p:sp>
      <p:graphicFrame>
        <p:nvGraphicFramePr>
          <p:cNvPr id="4" name="Chart 3"/>
          <p:cNvGraphicFramePr>
            <a:graphicFrameLocks noGrp="1"/>
          </p:cNvGraphicFramePr>
          <p:nvPr>
            <p:extLst>
              <p:ext uri="{D42A27DB-BD31-4B8C-83A1-F6EECF244321}">
                <p14:modId xmlns:p14="http://schemas.microsoft.com/office/powerpoint/2010/main" val="3152829826"/>
              </p:ext>
            </p:extLst>
          </p:nvPr>
        </p:nvGraphicFramePr>
        <p:xfrm>
          <a:off x="5187461" y="1573823"/>
          <a:ext cx="6462347" cy="464641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741377" y="6481441"/>
            <a:ext cx="483577" cy="369332"/>
          </a:xfrm>
          <a:prstGeom prst="rect">
            <a:avLst/>
          </a:prstGeom>
          <a:noFill/>
        </p:spPr>
        <p:txBody>
          <a:bodyPr wrap="square" rtlCol="0">
            <a:spAutoFit/>
          </a:bodyPr>
          <a:lstStyle/>
          <a:p>
            <a:r>
              <a:rPr lang="en-US" dirty="0" smtClean="0">
                <a:solidFill>
                  <a:srgbClr val="263476"/>
                </a:solidFill>
              </a:rPr>
              <a:t>22</a:t>
            </a:r>
            <a:endParaRPr lang="en-US" dirty="0">
              <a:solidFill>
                <a:srgbClr val="263476"/>
              </a:solidFill>
            </a:endParaRPr>
          </a:p>
        </p:txBody>
      </p:sp>
    </p:spTree>
    <p:extLst>
      <p:ext uri="{BB962C8B-B14F-4D97-AF65-F5344CB8AC3E}">
        <p14:creationId xmlns:p14="http://schemas.microsoft.com/office/powerpoint/2010/main" val="2228469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66" y="221203"/>
            <a:ext cx="11466095" cy="1136650"/>
          </a:xfrm>
        </p:spPr>
        <p:txBody>
          <a:bodyPr/>
          <a:lstStyle/>
          <a:p>
            <a:r>
              <a:rPr lang="en-US" sz="3600" dirty="0" smtClean="0"/>
              <a:t>HOW TO USE ZIPZONE</a:t>
            </a:r>
            <a:endParaRPr lang="en-US" sz="3600" dirty="0"/>
          </a:p>
        </p:txBody>
      </p:sp>
      <p:sp>
        <p:nvSpPr>
          <p:cNvPr id="3" name="Content Placeholder 2"/>
          <p:cNvSpPr>
            <a:spLocks noGrp="1"/>
          </p:cNvSpPr>
          <p:nvPr>
            <p:ph idx="1"/>
          </p:nvPr>
        </p:nvSpPr>
        <p:spPr>
          <a:xfrm>
            <a:off x="106298" y="1527183"/>
            <a:ext cx="11702763" cy="5099889"/>
          </a:xfrm>
        </p:spPr>
        <p:txBody>
          <a:bodyPr>
            <a:normAutofit/>
          </a:bodyPr>
          <a:lstStyle/>
          <a:p>
            <a:pPr>
              <a:lnSpc>
                <a:spcPts val="2400"/>
              </a:lnSpc>
              <a:spcBef>
                <a:spcPts val="0"/>
              </a:spcBef>
            </a:pPr>
            <a:endParaRPr lang="en-US" sz="2400" dirty="0">
              <a:solidFill>
                <a:schemeClr val="tx1"/>
              </a:solidFill>
            </a:endParaRPr>
          </a:p>
          <a:p>
            <a:pPr marL="457200" indent="-457200">
              <a:lnSpc>
                <a:spcPts val="2400"/>
              </a:lnSpc>
              <a:spcBef>
                <a:spcPts val="0"/>
              </a:spcBef>
              <a:buFont typeface="Arial" panose="020B0604020202020204" pitchFamily="34" charset="0"/>
              <a:buChar char="•"/>
            </a:pPr>
            <a:r>
              <a:rPr lang="en-US" sz="2400" dirty="0" smtClean="0">
                <a:solidFill>
                  <a:schemeClr val="tx1"/>
                </a:solidFill>
              </a:rPr>
              <a:t>Download </a:t>
            </a:r>
            <a:r>
              <a:rPr lang="en-US" sz="2400" dirty="0">
                <a:solidFill>
                  <a:schemeClr val="tx1"/>
                </a:solidFill>
              </a:rPr>
              <a:t>the Trinity Metro ZIPZONE </a:t>
            </a:r>
            <a:endParaRPr lang="en-US" sz="2400" dirty="0" smtClean="0">
              <a:solidFill>
                <a:schemeClr val="tx1"/>
              </a:solidFill>
            </a:endParaRPr>
          </a:p>
          <a:p>
            <a:pPr>
              <a:lnSpc>
                <a:spcPts val="2400"/>
              </a:lnSpc>
              <a:spcBef>
                <a:spcPts val="0"/>
              </a:spcBef>
            </a:pPr>
            <a:r>
              <a:rPr lang="en-US" sz="2400" dirty="0">
                <a:solidFill>
                  <a:schemeClr val="tx1"/>
                </a:solidFill>
              </a:rPr>
              <a:t> </a:t>
            </a:r>
            <a:r>
              <a:rPr lang="en-US" sz="2400" dirty="0" smtClean="0">
                <a:solidFill>
                  <a:schemeClr val="tx1"/>
                </a:solidFill>
              </a:rPr>
              <a:t>     mobile </a:t>
            </a:r>
            <a:r>
              <a:rPr lang="en-US" sz="2400" dirty="0">
                <a:solidFill>
                  <a:schemeClr val="tx1"/>
                </a:solidFill>
              </a:rPr>
              <a:t>app on your </a:t>
            </a:r>
            <a:r>
              <a:rPr lang="en-US" sz="2400" dirty="0" smtClean="0">
                <a:solidFill>
                  <a:schemeClr val="tx1"/>
                </a:solidFill>
              </a:rPr>
              <a:t>smartphone (iOS or Android).</a:t>
            </a:r>
          </a:p>
          <a:p>
            <a:pPr marL="457200" indent="-457200">
              <a:lnSpc>
                <a:spcPts val="2400"/>
              </a:lnSpc>
              <a:spcBef>
                <a:spcPts val="0"/>
              </a:spcBef>
              <a:buFont typeface="Arial" panose="020B0604020202020204" pitchFamily="34" charset="0"/>
              <a:buChar char="•"/>
            </a:pPr>
            <a:endParaRPr lang="en-US" sz="1200" dirty="0">
              <a:solidFill>
                <a:schemeClr val="tx1"/>
              </a:solidFill>
            </a:endParaRPr>
          </a:p>
          <a:p>
            <a:pPr marL="457200" indent="-457200">
              <a:lnSpc>
                <a:spcPts val="2400"/>
              </a:lnSpc>
              <a:spcBef>
                <a:spcPts val="0"/>
              </a:spcBef>
              <a:buFont typeface="Arial" panose="020B0604020202020204" pitchFamily="34" charset="0"/>
              <a:buChar char="•"/>
            </a:pPr>
            <a:r>
              <a:rPr lang="en-US" sz="2400" dirty="0" smtClean="0">
                <a:solidFill>
                  <a:schemeClr val="tx1"/>
                </a:solidFill>
              </a:rPr>
              <a:t>Add </a:t>
            </a:r>
            <a:r>
              <a:rPr lang="en-US" sz="2400" dirty="0">
                <a:solidFill>
                  <a:schemeClr val="tx1"/>
                </a:solidFill>
              </a:rPr>
              <a:t>your </a:t>
            </a:r>
            <a:r>
              <a:rPr lang="en-US" sz="2400" dirty="0" smtClean="0">
                <a:solidFill>
                  <a:schemeClr val="tx1"/>
                </a:solidFill>
              </a:rPr>
              <a:t>payment information.</a:t>
            </a:r>
          </a:p>
          <a:p>
            <a:pPr>
              <a:lnSpc>
                <a:spcPts val="2400"/>
              </a:lnSpc>
              <a:spcBef>
                <a:spcPts val="0"/>
              </a:spcBef>
            </a:pPr>
            <a:endParaRPr lang="en-US" sz="1200" dirty="0">
              <a:solidFill>
                <a:schemeClr val="tx1"/>
              </a:solidFill>
            </a:endParaRPr>
          </a:p>
          <a:p>
            <a:pPr marL="457200" indent="-457200">
              <a:lnSpc>
                <a:spcPts val="2400"/>
              </a:lnSpc>
              <a:spcBef>
                <a:spcPts val="0"/>
              </a:spcBef>
              <a:buFont typeface="Arial" panose="020B0604020202020204" pitchFamily="34" charset="0"/>
              <a:buChar char="•"/>
            </a:pPr>
            <a:r>
              <a:rPr lang="en-US" sz="2400" dirty="0" smtClean="0">
                <a:solidFill>
                  <a:schemeClr val="tx1"/>
                </a:solidFill>
              </a:rPr>
              <a:t>Within </a:t>
            </a:r>
            <a:r>
              <a:rPr lang="en-US" sz="2400" dirty="0">
                <a:solidFill>
                  <a:schemeClr val="tx1"/>
                </a:solidFill>
              </a:rPr>
              <a:t>the app, type in your destination and wait for your ZIPZONE-branded van to pick you up and zip you away</a:t>
            </a:r>
            <a:r>
              <a:rPr lang="en-US" sz="2400" dirty="0" smtClean="0">
                <a:solidFill>
                  <a:schemeClr val="tx1"/>
                </a:solidFill>
              </a:rPr>
              <a:t>.</a:t>
            </a:r>
          </a:p>
          <a:p>
            <a:pPr marL="457200" indent="-457200">
              <a:lnSpc>
                <a:spcPts val="2400"/>
              </a:lnSpc>
              <a:spcBef>
                <a:spcPts val="0"/>
              </a:spcBef>
              <a:buFont typeface="Arial" panose="020B0604020202020204" pitchFamily="34" charset="0"/>
              <a:buChar char="•"/>
            </a:pPr>
            <a:endParaRPr lang="en-US" sz="1200" dirty="0" smtClean="0">
              <a:solidFill>
                <a:schemeClr val="tx1"/>
              </a:solidFill>
            </a:endParaRPr>
          </a:p>
          <a:p>
            <a:pPr marL="457200" indent="-457200">
              <a:lnSpc>
                <a:spcPts val="2400"/>
              </a:lnSpc>
              <a:spcBef>
                <a:spcPts val="0"/>
              </a:spcBef>
              <a:buFont typeface="Arial" panose="020B0604020202020204" pitchFamily="34" charset="0"/>
              <a:buChar char="•"/>
            </a:pPr>
            <a:r>
              <a:rPr lang="en-US" sz="2400" dirty="0">
                <a:solidFill>
                  <a:schemeClr val="tx1"/>
                </a:solidFill>
              </a:rPr>
              <a:t>Or call Trinity Metro Customer Care </a:t>
            </a:r>
            <a:r>
              <a:rPr lang="en-US" sz="2400" dirty="0" smtClean="0">
                <a:solidFill>
                  <a:schemeClr val="tx1"/>
                </a:solidFill>
              </a:rPr>
              <a:t>at 817-215-8600, select the ZIPZONE option (press 5) and speak with a live representative.</a:t>
            </a:r>
            <a:endParaRPr lang="en-US" sz="2400" dirty="0">
              <a:solidFill>
                <a:schemeClr val="tx1"/>
              </a:solidFill>
            </a:endParaRPr>
          </a:p>
          <a:p>
            <a:pPr>
              <a:lnSpc>
                <a:spcPts val="2400"/>
              </a:lnSpc>
              <a:spcBef>
                <a:spcPts val="0"/>
              </a:spcBef>
            </a:pPr>
            <a:endParaRPr lang="en-US" sz="1200" dirty="0" smtClean="0">
              <a:solidFill>
                <a:schemeClr val="tx1"/>
              </a:solidFill>
            </a:endParaRPr>
          </a:p>
          <a:p>
            <a:pPr marL="457200" indent="-457200">
              <a:lnSpc>
                <a:spcPts val="2400"/>
              </a:lnSpc>
              <a:spcBef>
                <a:spcPts val="0"/>
              </a:spcBef>
              <a:buFont typeface="Arial" panose="020B0604020202020204" pitchFamily="34" charset="0"/>
              <a:buChar char="•"/>
            </a:pPr>
            <a:r>
              <a:rPr lang="en-US" sz="2400" dirty="0" smtClean="0">
                <a:solidFill>
                  <a:schemeClr val="tx1"/>
                </a:solidFill>
              </a:rPr>
              <a:t>It’s that simple. Zip in. Zip out. </a:t>
            </a:r>
          </a:p>
          <a:p>
            <a:pPr marL="457200" indent="-457200">
              <a:buFont typeface="Arial" panose="020B0604020202020204" pitchFamily="34" charset="0"/>
              <a:buChar char="•"/>
            </a:pPr>
            <a:endParaRPr lang="en-US" sz="2400" dirty="0">
              <a:solidFill>
                <a:schemeClr val="tx1"/>
              </a:solidFill>
            </a:endParaRPr>
          </a:p>
        </p:txBody>
      </p:sp>
      <p:pic>
        <p:nvPicPr>
          <p:cNvPr id="4" name="Picture 3">
            <a:hlinkClick r:id="rId3"/>
          </p:cNvPr>
          <p:cNvPicPr>
            <a:picLocks noChangeAspect="1"/>
          </p:cNvPicPr>
          <p:nvPr/>
        </p:nvPicPr>
        <p:blipFill>
          <a:blip r:embed="rId4"/>
          <a:stretch>
            <a:fillRect/>
          </a:stretch>
        </p:blipFill>
        <p:spPr>
          <a:xfrm>
            <a:off x="7852497" y="573506"/>
            <a:ext cx="2984836" cy="2758592"/>
          </a:xfrm>
          <a:prstGeom prst="rect">
            <a:avLst/>
          </a:prstGeom>
        </p:spPr>
      </p:pic>
      <p:sp>
        <p:nvSpPr>
          <p:cNvPr id="5" name="TextBox 4"/>
          <p:cNvSpPr txBox="1"/>
          <p:nvPr/>
        </p:nvSpPr>
        <p:spPr>
          <a:xfrm>
            <a:off x="5737106" y="6442406"/>
            <a:ext cx="441146" cy="369332"/>
          </a:xfrm>
          <a:prstGeom prst="rect">
            <a:avLst/>
          </a:prstGeom>
          <a:noFill/>
        </p:spPr>
        <p:txBody>
          <a:bodyPr wrap="none" rtlCol="0">
            <a:spAutoFit/>
          </a:bodyPr>
          <a:lstStyle/>
          <a:p>
            <a:fld id="{745002D0-6089-47FE-A470-6642D4778291}" type="slidenum">
              <a:rPr lang="en-US" smtClean="0">
                <a:solidFill>
                  <a:srgbClr val="263476"/>
                </a:solidFill>
              </a:rPr>
              <a:t>23</a:t>
            </a:fld>
            <a:endParaRPr lang="en-US" dirty="0">
              <a:solidFill>
                <a:srgbClr val="263476"/>
              </a:solidFill>
            </a:endParaRPr>
          </a:p>
        </p:txBody>
      </p:sp>
    </p:spTree>
    <p:extLst>
      <p:ext uri="{BB962C8B-B14F-4D97-AF65-F5344CB8AC3E}">
        <p14:creationId xmlns:p14="http://schemas.microsoft.com/office/powerpoint/2010/main" val="1264352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20184" y="932811"/>
            <a:ext cx="3030508" cy="4905236"/>
            <a:chOff x="1488465" y="1095752"/>
            <a:chExt cx="2921610" cy="5343147"/>
          </a:xfrm>
        </p:grpSpPr>
        <p:pic>
          <p:nvPicPr>
            <p:cNvPr id="5" name="Picture 4"/>
            <p:cNvPicPr>
              <a:picLocks noChangeAspect="1"/>
            </p:cNvPicPr>
            <p:nvPr/>
          </p:nvPicPr>
          <p:blipFill>
            <a:blip r:embed="rId2"/>
            <a:stretch>
              <a:fillRect/>
            </a:stretch>
          </p:blipFill>
          <p:spPr>
            <a:xfrm>
              <a:off x="1488465" y="1095752"/>
              <a:ext cx="2921610" cy="5343147"/>
            </a:xfrm>
            <a:prstGeom prst="rect">
              <a:avLst/>
            </a:prstGeom>
          </p:spPr>
        </p:pic>
        <p:pic>
          <p:nvPicPr>
            <p:cNvPr id="6" name="Picture 2" descr="6e4f5002-118a-4f04-a049-0ef92f406395@namprd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850" y="1847851"/>
              <a:ext cx="2362200" cy="386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a:spLocks noGrp="1"/>
          </p:cNvSpPr>
          <p:nvPr>
            <p:ph type="title"/>
          </p:nvPr>
        </p:nvSpPr>
        <p:spPr>
          <a:xfrm>
            <a:off x="312821" y="202293"/>
            <a:ext cx="11466095" cy="730518"/>
          </a:xfrm>
        </p:spPr>
        <p:txBody>
          <a:bodyPr/>
          <a:lstStyle/>
          <a:p>
            <a:r>
              <a:rPr lang="en-US" sz="3600" dirty="0"/>
              <a:t>HOW TO </a:t>
            </a:r>
            <a:r>
              <a:rPr lang="en-US" sz="3600" dirty="0" smtClean="0"/>
              <a:t>BOOK ZIPZONE TRIPS</a:t>
            </a:r>
            <a:endParaRPr lang="en-US" sz="3600" dirty="0"/>
          </a:p>
        </p:txBody>
      </p:sp>
      <p:grpSp>
        <p:nvGrpSpPr>
          <p:cNvPr id="15" name="Group 14"/>
          <p:cNvGrpSpPr/>
          <p:nvPr/>
        </p:nvGrpSpPr>
        <p:grpSpPr>
          <a:xfrm>
            <a:off x="4632163" y="930612"/>
            <a:ext cx="3030508" cy="4892944"/>
            <a:chOff x="4632163" y="1075594"/>
            <a:chExt cx="3030508" cy="5466372"/>
          </a:xfrm>
        </p:grpSpPr>
        <p:pic>
          <p:nvPicPr>
            <p:cNvPr id="9" name="Picture 8"/>
            <p:cNvPicPr>
              <a:picLocks noChangeAspect="1"/>
            </p:cNvPicPr>
            <p:nvPr/>
          </p:nvPicPr>
          <p:blipFill>
            <a:blip r:embed="rId2"/>
            <a:stretch>
              <a:fillRect/>
            </a:stretch>
          </p:blipFill>
          <p:spPr>
            <a:xfrm>
              <a:off x="4632163" y="1075594"/>
              <a:ext cx="3030508" cy="5466372"/>
            </a:xfrm>
            <a:prstGeom prst="rect">
              <a:avLst/>
            </a:prstGeom>
          </p:spPr>
        </p:pic>
        <p:pic>
          <p:nvPicPr>
            <p:cNvPr id="2050" name="Picture 2" descr="cd06e41d-0900-4271-86f7-c737eee52ffd@namprd0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065"/>
            <a:stretch/>
          </p:blipFill>
          <p:spPr bwMode="auto">
            <a:xfrm>
              <a:off x="5013760" y="1832746"/>
              <a:ext cx="2413121" cy="396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8260679" y="932811"/>
            <a:ext cx="3030508" cy="4905236"/>
            <a:chOff x="8260679" y="1063302"/>
            <a:chExt cx="3030508" cy="5466372"/>
          </a:xfrm>
        </p:grpSpPr>
        <p:pic>
          <p:nvPicPr>
            <p:cNvPr id="12" name="Picture 11"/>
            <p:cNvPicPr>
              <a:picLocks noChangeAspect="1"/>
            </p:cNvPicPr>
            <p:nvPr/>
          </p:nvPicPr>
          <p:blipFill>
            <a:blip r:embed="rId2"/>
            <a:stretch>
              <a:fillRect/>
            </a:stretch>
          </p:blipFill>
          <p:spPr>
            <a:xfrm>
              <a:off x="8260679" y="1063302"/>
              <a:ext cx="3030508" cy="5466372"/>
            </a:xfrm>
            <a:prstGeom prst="rect">
              <a:avLst/>
            </a:prstGeom>
          </p:spPr>
        </p:pic>
        <p:pic>
          <p:nvPicPr>
            <p:cNvPr id="2051" name="Picture 3" descr="54a632cc-0651-4b52-b915-9c0a917edd79@namprd09"/>
            <p:cNvPicPr>
              <a:picLocks noChangeAspect="1" noChangeArrowheads="1"/>
            </p:cNvPicPr>
            <p:nvPr/>
          </p:nvPicPr>
          <p:blipFill rotWithShape="1">
            <a:blip r:embed="rId5">
              <a:extLst>
                <a:ext uri="{28A0092B-C50C-407E-A947-70E740481C1C}">
                  <a14:useLocalDpi xmlns:a14="http://schemas.microsoft.com/office/drawing/2010/main" val="0"/>
                </a:ext>
              </a:extLst>
            </a:blip>
            <a:srcRect l="598" t="15738" r="-598" b="5575"/>
            <a:stretch/>
          </p:blipFill>
          <p:spPr bwMode="auto">
            <a:xfrm>
              <a:off x="8709015" y="1832746"/>
              <a:ext cx="2289796" cy="390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5758962" y="6488668"/>
            <a:ext cx="441146" cy="369332"/>
          </a:xfrm>
          <a:prstGeom prst="rect">
            <a:avLst/>
          </a:prstGeom>
          <a:noFill/>
        </p:spPr>
        <p:txBody>
          <a:bodyPr wrap="none" rtlCol="0">
            <a:spAutoFit/>
          </a:bodyPr>
          <a:lstStyle/>
          <a:p>
            <a:fld id="{84A87DEB-8980-4158-807C-1EDE54AD5575}" type="slidenum">
              <a:rPr lang="en-US" smtClean="0">
                <a:solidFill>
                  <a:srgbClr val="263476"/>
                </a:solidFill>
              </a:rPr>
              <a:t>24</a:t>
            </a:fld>
            <a:endParaRPr lang="en-US" dirty="0">
              <a:solidFill>
                <a:srgbClr val="263476"/>
              </a:solidFill>
            </a:endParaRPr>
          </a:p>
        </p:txBody>
      </p:sp>
    </p:spTree>
    <p:extLst>
      <p:ext uri="{BB962C8B-B14F-4D97-AF65-F5344CB8AC3E}">
        <p14:creationId xmlns:p14="http://schemas.microsoft.com/office/powerpoint/2010/main" val="40266398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13" y="200859"/>
            <a:ext cx="11879179" cy="730518"/>
          </a:xfrm>
        </p:spPr>
        <p:txBody>
          <a:bodyPr/>
          <a:lstStyle/>
          <a:p>
            <a:r>
              <a:rPr lang="en-US" sz="3600" dirty="0" smtClean="0"/>
              <a:t>ALREADY HAVE A TICKET?</a:t>
            </a:r>
            <a:endParaRPr lang="en-US" sz="3600" dirty="0"/>
          </a:p>
        </p:txBody>
      </p:sp>
      <p:pic>
        <p:nvPicPr>
          <p:cNvPr id="11" name="Picture 10"/>
          <p:cNvPicPr>
            <a:picLocks noChangeAspect="1"/>
          </p:cNvPicPr>
          <p:nvPr/>
        </p:nvPicPr>
        <p:blipFill>
          <a:blip r:embed="rId2"/>
          <a:stretch>
            <a:fillRect/>
          </a:stretch>
        </p:blipFill>
        <p:spPr>
          <a:xfrm>
            <a:off x="4772904" y="788407"/>
            <a:ext cx="2661595" cy="4895616"/>
          </a:xfrm>
          <a:prstGeom prst="rect">
            <a:avLst/>
          </a:prstGeom>
        </p:spPr>
      </p:pic>
      <p:pic>
        <p:nvPicPr>
          <p:cNvPr id="4" name="Picture 2" descr="70894ab1-a84c-485b-b59d-c070de16d415@namprd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779" y="1458792"/>
            <a:ext cx="2143125" cy="357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5160454" y="2900670"/>
            <a:ext cx="828675" cy="347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flipH="1">
            <a:off x="7132129" y="4124325"/>
            <a:ext cx="10688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648450" y="3990976"/>
            <a:ext cx="483679" cy="2857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p:cNvCxnSpPr/>
          <p:nvPr/>
        </p:nvCxnSpPr>
        <p:spPr>
          <a:xfrm>
            <a:off x="3419475" y="3067050"/>
            <a:ext cx="174097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45667" y="2866883"/>
            <a:ext cx="2379462" cy="369332"/>
          </a:xfrm>
          <a:prstGeom prst="rect">
            <a:avLst/>
          </a:prstGeom>
          <a:noFill/>
        </p:spPr>
        <p:txBody>
          <a:bodyPr wrap="square" rtlCol="0">
            <a:spAutoFit/>
          </a:bodyPr>
          <a:lstStyle/>
          <a:p>
            <a:r>
              <a:rPr lang="en-US" dirty="0" smtClean="0"/>
              <a:t>Enable Ticket Toggle </a:t>
            </a:r>
            <a:endParaRPr lang="en-US" dirty="0"/>
          </a:p>
        </p:txBody>
      </p:sp>
      <p:sp>
        <p:nvSpPr>
          <p:cNvPr id="23" name="TextBox 22"/>
          <p:cNvSpPr txBox="1"/>
          <p:nvPr/>
        </p:nvSpPr>
        <p:spPr>
          <a:xfrm>
            <a:off x="8201025" y="3907394"/>
            <a:ext cx="2247900" cy="369332"/>
          </a:xfrm>
          <a:prstGeom prst="rect">
            <a:avLst/>
          </a:prstGeom>
          <a:noFill/>
        </p:spPr>
        <p:txBody>
          <a:bodyPr wrap="square" rtlCol="0">
            <a:spAutoFit/>
          </a:bodyPr>
          <a:lstStyle/>
          <a:p>
            <a:r>
              <a:rPr lang="en-US" dirty="0" smtClean="0"/>
              <a:t>Adding Passengers</a:t>
            </a:r>
            <a:endParaRPr lang="en-US" dirty="0"/>
          </a:p>
        </p:txBody>
      </p:sp>
      <p:sp>
        <p:nvSpPr>
          <p:cNvPr id="3" name="TextBox 2"/>
          <p:cNvSpPr txBox="1"/>
          <p:nvPr/>
        </p:nvSpPr>
        <p:spPr>
          <a:xfrm>
            <a:off x="5768556" y="6471174"/>
            <a:ext cx="441146" cy="369332"/>
          </a:xfrm>
          <a:prstGeom prst="rect">
            <a:avLst/>
          </a:prstGeom>
          <a:noFill/>
        </p:spPr>
        <p:txBody>
          <a:bodyPr wrap="none" rtlCol="0">
            <a:spAutoFit/>
          </a:bodyPr>
          <a:lstStyle/>
          <a:p>
            <a:fld id="{E89D81D2-A0B1-4E60-9ED2-247A7D6DE5EE}" type="slidenum">
              <a:rPr lang="en-US" smtClean="0">
                <a:solidFill>
                  <a:srgbClr val="263476"/>
                </a:solidFill>
              </a:rPr>
              <a:t>25</a:t>
            </a:fld>
            <a:endParaRPr lang="en-US" dirty="0">
              <a:solidFill>
                <a:srgbClr val="263476"/>
              </a:solidFill>
            </a:endParaRPr>
          </a:p>
        </p:txBody>
      </p:sp>
    </p:spTree>
    <p:extLst>
      <p:ext uri="{BB962C8B-B14F-4D97-AF65-F5344CB8AC3E}">
        <p14:creationId xmlns:p14="http://schemas.microsoft.com/office/powerpoint/2010/main" val="2738150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13" y="200859"/>
            <a:ext cx="11879179" cy="730518"/>
          </a:xfrm>
        </p:spPr>
        <p:txBody>
          <a:bodyPr/>
          <a:lstStyle/>
          <a:p>
            <a:r>
              <a:rPr lang="en-US" sz="3200" dirty="0" smtClean="0"/>
              <a:t>HOW TO BOOK WHEELCHAIR ACCESSIBLE TRIPS</a:t>
            </a:r>
            <a:endParaRPr lang="en-US" sz="3200" dirty="0"/>
          </a:p>
        </p:txBody>
      </p:sp>
      <p:grpSp>
        <p:nvGrpSpPr>
          <p:cNvPr id="15" name="Group 14"/>
          <p:cNvGrpSpPr/>
          <p:nvPr/>
        </p:nvGrpSpPr>
        <p:grpSpPr>
          <a:xfrm>
            <a:off x="6918125" y="826507"/>
            <a:ext cx="2661595" cy="4895616"/>
            <a:chOff x="8302167" y="1124413"/>
            <a:chExt cx="2921610" cy="5343147"/>
          </a:xfrm>
        </p:grpSpPr>
        <p:pic>
          <p:nvPicPr>
            <p:cNvPr id="11" name="Picture 10"/>
            <p:cNvPicPr>
              <a:picLocks noChangeAspect="1"/>
            </p:cNvPicPr>
            <p:nvPr/>
          </p:nvPicPr>
          <p:blipFill>
            <a:blip r:embed="rId2"/>
            <a:stretch>
              <a:fillRect/>
            </a:stretch>
          </p:blipFill>
          <p:spPr>
            <a:xfrm>
              <a:off x="8302167" y="1124413"/>
              <a:ext cx="2921610" cy="5343147"/>
            </a:xfrm>
            <a:prstGeom prst="rect">
              <a:avLst/>
            </a:prstGeom>
          </p:spPr>
        </p:pic>
        <p:pic>
          <p:nvPicPr>
            <p:cNvPr id="1027" name="Picture 3" descr="0abddb14-ef8b-4780-91fd-83280632a3cd@namprd0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3872"/>
            <a:stretch/>
          </p:blipFill>
          <p:spPr bwMode="auto">
            <a:xfrm>
              <a:off x="8644793" y="1864497"/>
              <a:ext cx="2349820" cy="387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8713560" y="2846505"/>
              <a:ext cx="2228556" cy="2822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2550380" y="826507"/>
            <a:ext cx="2676254" cy="4895616"/>
            <a:chOff x="4652907" y="1063303"/>
            <a:chExt cx="3030508" cy="5466371"/>
          </a:xfrm>
        </p:grpSpPr>
        <p:grpSp>
          <p:nvGrpSpPr>
            <p:cNvPr id="14" name="Group 13"/>
            <p:cNvGrpSpPr/>
            <p:nvPr/>
          </p:nvGrpSpPr>
          <p:grpSpPr>
            <a:xfrm>
              <a:off x="4652907" y="1063303"/>
              <a:ext cx="3030508" cy="5466371"/>
              <a:chOff x="4652907" y="1112399"/>
              <a:chExt cx="2921610" cy="5343147"/>
            </a:xfrm>
          </p:grpSpPr>
          <p:pic>
            <p:nvPicPr>
              <p:cNvPr id="8" name="Picture 7"/>
              <p:cNvPicPr>
                <a:picLocks noChangeAspect="1"/>
              </p:cNvPicPr>
              <p:nvPr/>
            </p:nvPicPr>
            <p:blipFill>
              <a:blip r:embed="rId2"/>
              <a:stretch>
                <a:fillRect/>
              </a:stretch>
            </p:blipFill>
            <p:spPr>
              <a:xfrm>
                <a:off x="4652907" y="1112399"/>
                <a:ext cx="2921610" cy="5343147"/>
              </a:xfrm>
              <a:prstGeom prst="rect">
                <a:avLst/>
              </a:prstGeom>
            </p:spPr>
          </p:pic>
          <p:pic>
            <p:nvPicPr>
              <p:cNvPr id="1026" name="Picture 2" descr="548696cf-7049-4cb2-98b4-2581a55d2754@namprd0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0" t="972" r="-800" b="23331"/>
              <a:stretch/>
            </p:blipFill>
            <p:spPr bwMode="auto">
              <a:xfrm>
                <a:off x="5057109" y="1864497"/>
                <a:ext cx="2302353" cy="382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5136596" y="4308113"/>
                <a:ext cx="2098824" cy="2822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5553094" y="3292944"/>
              <a:ext cx="1152759" cy="241760"/>
            </a:xfrm>
            <a:prstGeom prst="rect">
              <a:avLst/>
            </a:prstGeom>
            <a:solidFill>
              <a:schemeClr val="bg2"/>
            </a:solidFill>
          </p:spPr>
          <p:txBody>
            <a:bodyPr wrap="square" rtlCol="0">
              <a:spAutoFit/>
            </a:bodyPr>
            <a:lstStyle/>
            <a:p>
              <a:r>
                <a:rPr lang="en-US" sz="800" b="1" dirty="0" smtClean="0"/>
                <a:t>234-567-8910</a:t>
              </a:r>
              <a:endParaRPr lang="en-US" sz="800" b="1" dirty="0"/>
            </a:p>
          </p:txBody>
        </p:sp>
      </p:grpSp>
      <p:cxnSp>
        <p:nvCxnSpPr>
          <p:cNvPr id="24" name="Elbow Connector 23"/>
          <p:cNvCxnSpPr/>
          <p:nvPr/>
        </p:nvCxnSpPr>
        <p:spPr>
          <a:xfrm flipV="1">
            <a:off x="5289281" y="2577503"/>
            <a:ext cx="1628844" cy="1306378"/>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662556" y="6488668"/>
            <a:ext cx="441146" cy="369332"/>
          </a:xfrm>
          <a:prstGeom prst="rect">
            <a:avLst/>
          </a:prstGeom>
          <a:noFill/>
        </p:spPr>
        <p:txBody>
          <a:bodyPr wrap="none" rtlCol="0">
            <a:spAutoFit/>
          </a:bodyPr>
          <a:lstStyle/>
          <a:p>
            <a:fld id="{A4624AE5-D60D-45FE-AC95-68629C009C36}" type="slidenum">
              <a:rPr lang="en-US" smtClean="0">
                <a:solidFill>
                  <a:srgbClr val="263476"/>
                </a:solidFill>
              </a:rPr>
              <a:t>26</a:t>
            </a:fld>
            <a:endParaRPr lang="en-US" dirty="0">
              <a:solidFill>
                <a:srgbClr val="263476"/>
              </a:solidFill>
            </a:endParaRPr>
          </a:p>
        </p:txBody>
      </p:sp>
    </p:spTree>
    <p:extLst>
      <p:ext uri="{BB962C8B-B14F-4D97-AF65-F5344CB8AC3E}">
        <p14:creationId xmlns:p14="http://schemas.microsoft.com/office/powerpoint/2010/main" val="2722219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27552" y="1520891"/>
            <a:ext cx="6306513" cy="4500408"/>
          </a:xfrm>
        </p:spPr>
        <p:txBody>
          <a:bodyPr>
            <a:normAutofit/>
          </a:bodyPr>
          <a:lstStyle/>
          <a:p>
            <a:pPr marL="457200" indent="-457200">
              <a:buFont typeface="Arial" panose="020B0604020202020204" pitchFamily="34" charset="0"/>
              <a:buChar char="•"/>
            </a:pPr>
            <a:r>
              <a:rPr lang="en-US" sz="2000" dirty="0" smtClean="0"/>
              <a:t>Trinity Metro Transit ENVOY provides education on all our services.</a:t>
            </a:r>
          </a:p>
          <a:p>
            <a:pPr marL="457200" indent="-457200">
              <a:buFont typeface="Arial" panose="020B0604020202020204" pitchFamily="34" charset="0"/>
              <a:buChar char="•"/>
            </a:pPr>
            <a:r>
              <a:rPr lang="en-US" sz="2000" dirty="0" smtClean="0"/>
              <a:t>Transit 101 is a 30-minute transit education program that teaches individuals how to use Bus, Rail, ZIPZONE services.</a:t>
            </a:r>
          </a:p>
          <a:p>
            <a:pPr marL="457200" indent="-457200">
              <a:buFont typeface="Arial" panose="020B0604020202020204" pitchFamily="34" charset="0"/>
              <a:buChar char="•"/>
            </a:pPr>
            <a:r>
              <a:rPr lang="en-US" sz="2000" dirty="0" smtClean="0"/>
              <a:t>ENVOY team offers personal, step-by-step instructions and can be customized to meet the requestor’s needs. </a:t>
            </a:r>
          </a:p>
          <a:p>
            <a:pPr marL="457200" indent="-457200">
              <a:buFont typeface="Arial" panose="020B0604020202020204" pitchFamily="34" charset="0"/>
              <a:buChar char="•"/>
            </a:pPr>
            <a:r>
              <a:rPr lang="en-US" sz="2000" dirty="0" smtClean="0"/>
              <a:t>Available to participate in community events to engage current and future riders.</a:t>
            </a:r>
          </a:p>
          <a:p>
            <a:endParaRPr lang="en-US" sz="2000" dirty="0" smtClean="0"/>
          </a:p>
        </p:txBody>
      </p:sp>
      <p:grpSp>
        <p:nvGrpSpPr>
          <p:cNvPr id="2" name="Group 1"/>
          <p:cNvGrpSpPr/>
          <p:nvPr/>
        </p:nvGrpSpPr>
        <p:grpSpPr>
          <a:xfrm>
            <a:off x="6811347" y="1418254"/>
            <a:ext cx="4928157" cy="4137727"/>
            <a:chOff x="6811347" y="1418254"/>
            <a:chExt cx="4928157" cy="4137727"/>
          </a:xfrm>
        </p:grpSpPr>
        <p:pic>
          <p:nvPicPr>
            <p:cNvPr id="7" name="Picture 6"/>
            <p:cNvPicPr>
              <a:picLocks noChangeAspect="1"/>
            </p:cNvPicPr>
            <p:nvPr/>
          </p:nvPicPr>
          <p:blipFill>
            <a:blip r:embed="rId2"/>
            <a:stretch>
              <a:fillRect/>
            </a:stretch>
          </p:blipFill>
          <p:spPr>
            <a:xfrm>
              <a:off x="6811347" y="1418254"/>
              <a:ext cx="4928157" cy="41377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1347" y="1418254"/>
              <a:ext cx="1465665" cy="535375"/>
            </a:xfrm>
            <a:prstGeom prst="rect">
              <a:avLst/>
            </a:prstGeom>
          </p:spPr>
        </p:pic>
      </p:grpSp>
      <p:sp>
        <p:nvSpPr>
          <p:cNvPr id="8" name="Title 1"/>
          <p:cNvSpPr>
            <a:spLocks noGrp="1"/>
          </p:cNvSpPr>
          <p:nvPr>
            <p:ph type="title"/>
          </p:nvPr>
        </p:nvSpPr>
        <p:spPr>
          <a:xfrm>
            <a:off x="312821" y="202293"/>
            <a:ext cx="11466095" cy="1136650"/>
          </a:xfrm>
        </p:spPr>
        <p:txBody>
          <a:bodyPr/>
          <a:lstStyle/>
          <a:p>
            <a:r>
              <a:rPr lang="en-US" sz="3600" dirty="0" smtClean="0"/>
              <a:t>TRANSIT ENVOY</a:t>
            </a:r>
            <a:endParaRPr lang="en-US" sz="3600" dirty="0"/>
          </a:p>
        </p:txBody>
      </p:sp>
      <p:sp>
        <p:nvSpPr>
          <p:cNvPr id="3" name="TextBox 2"/>
          <p:cNvSpPr txBox="1"/>
          <p:nvPr/>
        </p:nvSpPr>
        <p:spPr>
          <a:xfrm>
            <a:off x="5825295" y="6488668"/>
            <a:ext cx="441146" cy="369332"/>
          </a:xfrm>
          <a:prstGeom prst="rect">
            <a:avLst/>
          </a:prstGeom>
          <a:noFill/>
        </p:spPr>
        <p:txBody>
          <a:bodyPr wrap="none" rtlCol="0">
            <a:spAutoFit/>
          </a:bodyPr>
          <a:lstStyle/>
          <a:p>
            <a:fld id="{AD0A2F1D-4429-4A00-8B17-89019CA5E8A0}" type="slidenum">
              <a:rPr lang="en-US" smtClean="0">
                <a:solidFill>
                  <a:srgbClr val="263476"/>
                </a:solidFill>
              </a:rPr>
              <a:t>27</a:t>
            </a:fld>
            <a:endParaRPr lang="en-US" dirty="0">
              <a:solidFill>
                <a:srgbClr val="263476"/>
              </a:solidFill>
            </a:endParaRPr>
          </a:p>
        </p:txBody>
      </p:sp>
    </p:spTree>
    <p:extLst>
      <p:ext uri="{BB962C8B-B14F-4D97-AF65-F5344CB8AC3E}">
        <p14:creationId xmlns:p14="http://schemas.microsoft.com/office/powerpoint/2010/main" val="2807188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551" y="516325"/>
            <a:ext cx="4749340" cy="707886"/>
          </a:xfrm>
          <a:prstGeom prst="rect">
            <a:avLst/>
          </a:prstGeom>
          <a:noFill/>
        </p:spPr>
        <p:txBody>
          <a:bodyPr wrap="square" rtlCol="0">
            <a:spAutoFit/>
          </a:bodyPr>
          <a:lstStyle/>
          <a:p>
            <a:r>
              <a:rPr lang="en-US" sz="4000" dirty="0" smtClean="0">
                <a:solidFill>
                  <a:schemeClr val="accent1"/>
                </a:solidFill>
                <a:latin typeface="Arial Black" panose="020B0A04020102020204" pitchFamily="34" charset="0"/>
              </a:rPr>
              <a:t>Public Comment</a:t>
            </a:r>
            <a:endParaRPr lang="en-US" sz="4000" dirty="0">
              <a:solidFill>
                <a:schemeClr val="accent1"/>
              </a:solidFill>
              <a:latin typeface="Arial Black" panose="020B0A04020102020204" pitchFamily="34" charset="0"/>
            </a:endParaRPr>
          </a:p>
        </p:txBody>
      </p:sp>
      <p:sp>
        <p:nvSpPr>
          <p:cNvPr id="5" name="TextBox 4"/>
          <p:cNvSpPr txBox="1"/>
          <p:nvPr/>
        </p:nvSpPr>
        <p:spPr>
          <a:xfrm>
            <a:off x="404551" y="1317596"/>
            <a:ext cx="7076903" cy="5078313"/>
          </a:xfrm>
          <a:prstGeom prst="rect">
            <a:avLst/>
          </a:prstGeom>
          <a:noFill/>
        </p:spPr>
        <p:txBody>
          <a:bodyPr wrap="square" rtlCol="0">
            <a:spAutoFit/>
          </a:bodyPr>
          <a:lstStyle/>
          <a:p>
            <a:r>
              <a:rPr lang="en-US" sz="2400" b="1" dirty="0" smtClean="0">
                <a:solidFill>
                  <a:schemeClr val="accent1"/>
                </a:solidFill>
              </a:rPr>
              <a:t>Please Respond by Monday, April 15, 2024</a:t>
            </a:r>
          </a:p>
          <a:p>
            <a:endParaRPr lang="en-US" sz="1100" dirty="0" smtClean="0">
              <a:solidFill>
                <a:schemeClr val="accent1"/>
              </a:solidFill>
            </a:endParaRPr>
          </a:p>
          <a:p>
            <a:pPr>
              <a:spcAft>
                <a:spcPts val="600"/>
              </a:spcAft>
            </a:pPr>
            <a:r>
              <a:rPr lang="en-US" sz="2400" dirty="0" smtClean="0">
                <a:solidFill>
                  <a:schemeClr val="accent1"/>
                </a:solidFill>
              </a:rPr>
              <a:t>To submit a comment:</a:t>
            </a:r>
          </a:p>
          <a:p>
            <a:pPr marL="285750" indent="-285750">
              <a:spcAft>
                <a:spcPts val="600"/>
              </a:spcAft>
              <a:buFont typeface="Wingdings" panose="05000000000000000000" pitchFamily="2" charset="2"/>
              <a:buChar char="§"/>
            </a:pPr>
            <a:r>
              <a:rPr lang="en-US" sz="2400" dirty="0" smtClean="0">
                <a:solidFill>
                  <a:schemeClr val="accent1"/>
                </a:solidFill>
              </a:rPr>
              <a:t>Send an email to </a:t>
            </a:r>
          </a:p>
          <a:p>
            <a:pPr>
              <a:spcAft>
                <a:spcPts val="600"/>
              </a:spcAft>
            </a:pPr>
            <a:r>
              <a:rPr lang="en-US" sz="2400" b="1" dirty="0" smtClean="0">
                <a:solidFill>
                  <a:schemeClr val="accent1"/>
                </a:solidFill>
              </a:rPr>
              <a:t>   engage@ridetrinitymetro-engage.org</a:t>
            </a:r>
          </a:p>
          <a:p>
            <a:pPr marL="285750" indent="-285750">
              <a:spcAft>
                <a:spcPts val="600"/>
              </a:spcAft>
              <a:buFont typeface="Wingdings" panose="05000000000000000000" pitchFamily="2" charset="2"/>
              <a:buChar char="§"/>
            </a:pPr>
            <a:r>
              <a:rPr lang="en-US" sz="2400" dirty="0" smtClean="0">
                <a:solidFill>
                  <a:schemeClr val="accent1"/>
                </a:solidFill>
              </a:rPr>
              <a:t>Write to Trinity Metro</a:t>
            </a:r>
          </a:p>
          <a:p>
            <a:r>
              <a:rPr lang="en-US" sz="2400" dirty="0" smtClean="0">
                <a:solidFill>
                  <a:schemeClr val="accent1"/>
                </a:solidFill>
              </a:rPr>
              <a:t>     801 Grove St, </a:t>
            </a:r>
          </a:p>
          <a:p>
            <a:r>
              <a:rPr lang="en-US" sz="2400" dirty="0" smtClean="0">
                <a:solidFill>
                  <a:schemeClr val="accent1"/>
                </a:solidFill>
              </a:rPr>
              <a:t>     Fort Worth, Texas, 76102, </a:t>
            </a:r>
          </a:p>
          <a:p>
            <a:pPr>
              <a:spcAft>
                <a:spcPts val="600"/>
              </a:spcAft>
            </a:pPr>
            <a:r>
              <a:rPr lang="en-US" sz="2400" dirty="0">
                <a:solidFill>
                  <a:schemeClr val="accent1"/>
                </a:solidFill>
              </a:rPr>
              <a:t> </a:t>
            </a:r>
            <a:r>
              <a:rPr lang="en-US" sz="2400" dirty="0" smtClean="0">
                <a:solidFill>
                  <a:schemeClr val="accent1"/>
                </a:solidFill>
              </a:rPr>
              <a:t>    Attn: Planning &amp; Development </a:t>
            </a:r>
          </a:p>
          <a:p>
            <a:pPr marL="285750" indent="-285750">
              <a:spcAft>
                <a:spcPts val="600"/>
              </a:spcAft>
              <a:buFont typeface="Wingdings" panose="05000000000000000000" pitchFamily="2" charset="2"/>
              <a:buChar char="§"/>
            </a:pPr>
            <a:r>
              <a:rPr lang="en-US" sz="2400" dirty="0" smtClean="0">
                <a:solidFill>
                  <a:schemeClr val="accent1"/>
                </a:solidFill>
              </a:rPr>
              <a:t>Call Trinity Metro’s Comment Line,</a:t>
            </a:r>
          </a:p>
          <a:p>
            <a:pPr>
              <a:spcAft>
                <a:spcPts val="600"/>
              </a:spcAft>
            </a:pPr>
            <a:r>
              <a:rPr lang="en-US" sz="2400" dirty="0">
                <a:solidFill>
                  <a:schemeClr val="accent1"/>
                </a:solidFill>
              </a:rPr>
              <a:t> </a:t>
            </a:r>
            <a:r>
              <a:rPr lang="en-US" sz="2400" dirty="0" smtClean="0">
                <a:solidFill>
                  <a:schemeClr val="accent1"/>
                </a:solidFill>
              </a:rPr>
              <a:t>   817-215-8793</a:t>
            </a:r>
          </a:p>
          <a:p>
            <a:pPr marL="285750" indent="-285750">
              <a:buFont typeface="Arial" panose="020B0604020202020204" pitchFamily="34" charset="0"/>
              <a:buChar char="•"/>
            </a:pPr>
            <a:endParaRPr lang="en-US" sz="2000" dirty="0" smtClean="0">
              <a:solidFill>
                <a:schemeClr val="accent1"/>
              </a:solidFill>
            </a:endParaRPr>
          </a:p>
          <a:p>
            <a:pPr marL="285750" indent="-285750">
              <a:buFont typeface="Arial" panose="020B0604020202020204" pitchFamily="34" charset="0"/>
              <a:buChar char="•"/>
            </a:pPr>
            <a:endParaRPr lang="en-US" dirty="0">
              <a:solidFill>
                <a:schemeClr val="accent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5923" y="516325"/>
            <a:ext cx="5246077" cy="5277806"/>
          </a:xfrm>
          <a:prstGeom prst="rect">
            <a:avLst/>
          </a:prstGeom>
        </p:spPr>
      </p:pic>
      <p:sp>
        <p:nvSpPr>
          <p:cNvPr id="7" name="TextBox 6"/>
          <p:cNvSpPr txBox="1"/>
          <p:nvPr/>
        </p:nvSpPr>
        <p:spPr>
          <a:xfrm>
            <a:off x="5741378" y="6488668"/>
            <a:ext cx="441146" cy="369332"/>
          </a:xfrm>
          <a:prstGeom prst="rect">
            <a:avLst/>
          </a:prstGeom>
          <a:noFill/>
        </p:spPr>
        <p:txBody>
          <a:bodyPr wrap="none" rtlCol="0">
            <a:spAutoFit/>
          </a:bodyPr>
          <a:lstStyle/>
          <a:p>
            <a:fld id="{0E0860A5-9E39-4D65-9DB2-8B94F648E7C0}" type="slidenum">
              <a:rPr lang="en-US" smtClean="0">
                <a:solidFill>
                  <a:srgbClr val="263476"/>
                </a:solidFill>
              </a:rPr>
              <a:t>28</a:t>
            </a:fld>
            <a:endParaRPr lang="en-US" dirty="0">
              <a:solidFill>
                <a:srgbClr val="263476"/>
              </a:solidFill>
            </a:endParaRPr>
          </a:p>
        </p:txBody>
      </p:sp>
    </p:spTree>
    <p:extLst>
      <p:ext uri="{BB962C8B-B14F-4D97-AF65-F5344CB8AC3E}">
        <p14:creationId xmlns:p14="http://schemas.microsoft.com/office/powerpoint/2010/main" val="344448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6552A2B7-BCAE-E347-A6EB-91EDA71C9957}"/>
              </a:ext>
            </a:extLst>
          </p:cNvPr>
          <p:cNvSpPr/>
          <p:nvPr/>
        </p:nvSpPr>
        <p:spPr>
          <a:xfrm>
            <a:off x="0" y="7806"/>
            <a:ext cx="12192000" cy="6850193"/>
          </a:xfrm>
          <a:prstGeom prst="rect">
            <a:avLst/>
          </a:prstGeom>
          <a:solidFill>
            <a:srgbClr val="1D29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0D26C25-AEFB-7CF8-22DA-AAF556F2DB14}"/>
              </a:ext>
            </a:extLst>
          </p:cNvPr>
          <p:cNvPicPr>
            <a:picLocks noChangeAspect="1"/>
          </p:cNvPicPr>
          <p:nvPr/>
        </p:nvPicPr>
        <p:blipFill>
          <a:blip r:embed="rId3"/>
          <a:stretch>
            <a:fillRect/>
          </a:stretch>
        </p:blipFill>
        <p:spPr>
          <a:xfrm>
            <a:off x="3779229" y="5665006"/>
            <a:ext cx="4633542" cy="1115769"/>
          </a:xfrm>
          <a:prstGeom prst="rect">
            <a:avLst/>
          </a:prstGeom>
        </p:spPr>
      </p:pic>
      <p:grpSp>
        <p:nvGrpSpPr>
          <p:cNvPr id="7" name="Group 6">
            <a:extLst>
              <a:ext uri="{FF2B5EF4-FFF2-40B4-BE49-F238E27FC236}">
                <a16:creationId xmlns:a16="http://schemas.microsoft.com/office/drawing/2014/main" id="{2687F016-48D1-2233-F567-9A94D9FAB7DB}"/>
              </a:ext>
            </a:extLst>
          </p:cNvPr>
          <p:cNvGrpSpPr/>
          <p:nvPr/>
        </p:nvGrpSpPr>
        <p:grpSpPr>
          <a:xfrm>
            <a:off x="-1" y="-325680"/>
            <a:ext cx="12217299" cy="1631216"/>
            <a:chOff x="0" y="11920639"/>
            <a:chExt cx="43891200" cy="5860218"/>
          </a:xfrm>
        </p:grpSpPr>
        <p:pic>
          <p:nvPicPr>
            <p:cNvPr id="8" name="Picture 7">
              <a:extLst>
                <a:ext uri="{FF2B5EF4-FFF2-40B4-BE49-F238E27FC236}">
                  <a16:creationId xmlns:a16="http://schemas.microsoft.com/office/drawing/2014/main" id="{EF7CA485-BD8E-F512-1540-D3B17A8AE38D}"/>
                </a:ext>
              </a:extLst>
            </p:cNvPr>
            <p:cNvPicPr>
              <a:picLocks noChangeAspect="1"/>
            </p:cNvPicPr>
            <p:nvPr/>
          </p:nvPicPr>
          <p:blipFill>
            <a:blip r:embed="rId4"/>
            <a:stretch>
              <a:fillRect/>
            </a:stretch>
          </p:blipFill>
          <p:spPr>
            <a:xfrm>
              <a:off x="0" y="12197420"/>
              <a:ext cx="43891200" cy="5390147"/>
            </a:xfrm>
            <a:prstGeom prst="rect">
              <a:avLst/>
            </a:prstGeom>
          </p:spPr>
        </p:pic>
        <p:sp>
          <p:nvSpPr>
            <p:cNvPr id="9" name="TextBox 8">
              <a:extLst>
                <a:ext uri="{FF2B5EF4-FFF2-40B4-BE49-F238E27FC236}">
                  <a16:creationId xmlns:a16="http://schemas.microsoft.com/office/drawing/2014/main" id="{CEF7B4A3-BB5D-40F2-D92E-1AE991824CBD}"/>
                </a:ext>
              </a:extLst>
            </p:cNvPr>
            <p:cNvSpPr txBox="1"/>
            <p:nvPr/>
          </p:nvSpPr>
          <p:spPr>
            <a:xfrm>
              <a:off x="31779717" y="13300720"/>
              <a:ext cx="11983014" cy="3869956"/>
            </a:xfrm>
            <a:prstGeom prst="rect">
              <a:avLst/>
            </a:prstGeom>
            <a:noFill/>
          </p:spPr>
          <p:txBody>
            <a:bodyPr wrap="square" rtlCol="0">
              <a:spAutoFit/>
            </a:bodyPr>
            <a:lstStyle/>
            <a:p>
              <a:pPr>
                <a:lnSpc>
                  <a:spcPct val="80000"/>
                </a:lnSpc>
              </a:pPr>
              <a:r>
                <a:rPr lang="en-US" sz="4000" b="1" dirty="0">
                  <a:solidFill>
                    <a:srgbClr val="FFFFFF"/>
                  </a:solidFill>
                  <a:effectLst/>
                  <a:latin typeface="Proxima Nova Black" panose="02000506030000020004" pitchFamily="2" charset="0"/>
                </a:rPr>
                <a:t>LEARN</a:t>
              </a:r>
            </a:p>
            <a:p>
              <a:pPr>
                <a:lnSpc>
                  <a:spcPct val="80000"/>
                </a:lnSpc>
              </a:pPr>
              <a:r>
                <a:rPr lang="en-US" sz="4000" b="1" dirty="0">
                  <a:solidFill>
                    <a:srgbClr val="FFFFFF"/>
                  </a:solidFill>
                  <a:effectLst/>
                  <a:latin typeface="Proxima Nova Black" panose="02000506030000020004" pitchFamily="2" charset="0"/>
                </a:rPr>
                <a:t>   + SHARE</a:t>
              </a:r>
            </a:p>
          </p:txBody>
        </p:sp>
        <p:sp>
          <p:nvSpPr>
            <p:cNvPr id="10" name="TextBox 9">
              <a:extLst>
                <a:ext uri="{FF2B5EF4-FFF2-40B4-BE49-F238E27FC236}">
                  <a16:creationId xmlns:a16="http://schemas.microsoft.com/office/drawing/2014/main" id="{E33C63BF-F3CA-89C7-775C-3F00CACDBD3D}"/>
                </a:ext>
              </a:extLst>
            </p:cNvPr>
            <p:cNvSpPr txBox="1"/>
            <p:nvPr/>
          </p:nvSpPr>
          <p:spPr>
            <a:xfrm>
              <a:off x="0" y="11920639"/>
              <a:ext cx="28021983" cy="5860218"/>
            </a:xfrm>
            <a:prstGeom prst="rect">
              <a:avLst/>
            </a:prstGeom>
            <a:noFill/>
          </p:spPr>
          <p:txBody>
            <a:bodyPr wrap="square" rtlCol="0">
              <a:spAutoFit/>
            </a:bodyPr>
            <a:lstStyle/>
            <a:p>
              <a:pPr algn="ctr"/>
              <a:r>
                <a:rPr lang="en-US" sz="10000" b="1" dirty="0">
                  <a:solidFill>
                    <a:srgbClr val="1D2956"/>
                  </a:solidFill>
                  <a:latin typeface="Proxima Nova Black" panose="02000506030000020004" pitchFamily="2" charset="0"/>
                </a:rPr>
                <a:t>ENGAGE</a:t>
              </a:r>
            </a:p>
          </p:txBody>
        </p:sp>
      </p:grpSp>
      <p:sp>
        <p:nvSpPr>
          <p:cNvPr id="11" name="TextBox 10">
            <a:extLst>
              <a:ext uri="{FF2B5EF4-FFF2-40B4-BE49-F238E27FC236}">
                <a16:creationId xmlns:a16="http://schemas.microsoft.com/office/drawing/2014/main" id="{406FFB55-5EEF-5DE6-0A08-A752E8819C8D}"/>
              </a:ext>
            </a:extLst>
          </p:cNvPr>
          <p:cNvSpPr txBox="1"/>
          <p:nvPr/>
        </p:nvSpPr>
        <p:spPr>
          <a:xfrm>
            <a:off x="1139990" y="2208702"/>
            <a:ext cx="9937315" cy="2785378"/>
          </a:xfrm>
          <a:prstGeom prst="rect">
            <a:avLst/>
          </a:prstGeom>
          <a:noFill/>
        </p:spPr>
        <p:txBody>
          <a:bodyPr wrap="square" rtlCol="0">
            <a:spAutoFit/>
          </a:bodyPr>
          <a:lstStyle/>
          <a:p>
            <a:pPr algn="ctr"/>
            <a:r>
              <a:rPr lang="en-US" sz="3500" b="1" dirty="0">
                <a:solidFill>
                  <a:srgbClr val="FFFFFF"/>
                </a:solidFill>
                <a:effectLst/>
                <a:latin typeface="Proxima Nova A" panose="02000506030000020004" pitchFamily="2" charset="0"/>
              </a:rPr>
              <a:t>Trinity Metro is hosting community gatherings throughout 2024 to LEARN more about what our customers want and need.</a:t>
            </a:r>
          </a:p>
          <a:p>
            <a:pPr algn="ctr"/>
            <a:endParaRPr lang="en-US" sz="3500" b="1" dirty="0">
              <a:solidFill>
                <a:srgbClr val="FFFFFF"/>
              </a:solidFill>
              <a:effectLst/>
              <a:latin typeface="Proxima Nova A" panose="02000506030000020004" pitchFamily="2" charset="0"/>
            </a:endParaRPr>
          </a:p>
          <a:p>
            <a:pPr algn="ctr"/>
            <a:r>
              <a:rPr lang="en-US" sz="3500" b="1" dirty="0">
                <a:solidFill>
                  <a:srgbClr val="FFFFFF"/>
                </a:solidFill>
                <a:effectLst/>
                <a:latin typeface="Proxima Nova A" panose="02000506030000020004" pitchFamily="2" charset="0"/>
              </a:rPr>
              <a:t>We’re listening, and we hope you’ll join us.</a:t>
            </a:r>
            <a:endParaRPr lang="en-US" sz="3500" dirty="0">
              <a:solidFill>
                <a:srgbClr val="FFFFFF"/>
              </a:solidFill>
              <a:effectLst/>
              <a:latin typeface="Proxima Nova A" panose="02000506030000020004" pitchFamily="2" charset="0"/>
            </a:endParaRPr>
          </a:p>
        </p:txBody>
      </p:sp>
      <p:pic>
        <p:nvPicPr>
          <p:cNvPr id="12" name="Picture 11">
            <a:extLst>
              <a:ext uri="{FF2B5EF4-FFF2-40B4-BE49-F238E27FC236}">
                <a16:creationId xmlns:a16="http://schemas.microsoft.com/office/drawing/2014/main" id="{E1F873F4-544E-FC08-0FF2-9DBEA3B1B1DF}"/>
              </a:ext>
            </a:extLst>
          </p:cNvPr>
          <p:cNvPicPr>
            <a:picLocks noChangeAspect="1"/>
          </p:cNvPicPr>
          <p:nvPr/>
        </p:nvPicPr>
        <p:blipFill>
          <a:blip r:embed="rId5"/>
          <a:stretch>
            <a:fillRect/>
          </a:stretch>
        </p:blipFill>
        <p:spPr>
          <a:xfrm>
            <a:off x="-362083" y="7528925"/>
            <a:ext cx="8706678" cy="1070094"/>
          </a:xfrm>
          <a:prstGeom prst="rect">
            <a:avLst/>
          </a:prstGeom>
        </p:spPr>
      </p:pic>
      <p:sp>
        <p:nvSpPr>
          <p:cNvPr id="4" name="TextBox 3"/>
          <p:cNvSpPr txBox="1"/>
          <p:nvPr/>
        </p:nvSpPr>
        <p:spPr>
          <a:xfrm>
            <a:off x="11724338" y="6411443"/>
            <a:ext cx="457200" cy="369332"/>
          </a:xfrm>
          <a:prstGeom prst="rect">
            <a:avLst/>
          </a:prstGeom>
          <a:noFill/>
        </p:spPr>
        <p:txBody>
          <a:bodyPr wrap="square" rtlCol="0">
            <a:spAutoFit/>
          </a:bodyPr>
          <a:lstStyle/>
          <a:p>
            <a:r>
              <a:rPr lang="en-US" dirty="0" smtClean="0">
                <a:solidFill>
                  <a:schemeClr val="bg2"/>
                </a:solidFill>
              </a:rPr>
              <a:t>29</a:t>
            </a:r>
            <a:endParaRPr lang="en-US" dirty="0">
              <a:solidFill>
                <a:schemeClr val="bg2"/>
              </a:solidFill>
            </a:endParaRPr>
          </a:p>
        </p:txBody>
      </p:sp>
    </p:spTree>
    <p:extLst>
      <p:ext uri="{BB962C8B-B14F-4D97-AF65-F5344CB8AC3E}">
        <p14:creationId xmlns:p14="http://schemas.microsoft.com/office/powerpoint/2010/main" val="175424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050" y="3172752"/>
            <a:ext cx="10498025" cy="24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txBox="1">
            <a:spLocks/>
          </p:cNvSpPr>
          <p:nvPr/>
        </p:nvSpPr>
        <p:spPr>
          <a:xfrm>
            <a:off x="6637817" y="1648041"/>
            <a:ext cx="4764258" cy="19959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smtClean="0">
                <a:solidFill>
                  <a:schemeClr val="accent1"/>
                </a:solidFill>
              </a:rPr>
              <a:t>17 routes carry less than 10% of the ridership</a:t>
            </a:r>
          </a:p>
        </p:txBody>
      </p:sp>
      <p:sp>
        <p:nvSpPr>
          <p:cNvPr id="4" name="Text Placeholder 2"/>
          <p:cNvSpPr txBox="1">
            <a:spLocks/>
          </p:cNvSpPr>
          <p:nvPr/>
        </p:nvSpPr>
        <p:spPr>
          <a:xfrm>
            <a:off x="904050" y="1722602"/>
            <a:ext cx="4764258" cy="4404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smtClean="0">
                <a:solidFill>
                  <a:schemeClr val="accent1"/>
                </a:solidFill>
              </a:rPr>
              <a:t>Five routes carry over 50% of the ridership</a:t>
            </a:r>
            <a:endParaRPr lang="en-US" dirty="0">
              <a:solidFill>
                <a:schemeClr val="accent1"/>
              </a:solidFill>
            </a:endParaRPr>
          </a:p>
        </p:txBody>
      </p:sp>
      <p:sp>
        <p:nvSpPr>
          <p:cNvPr id="5" name="Title 1"/>
          <p:cNvSpPr txBox="1">
            <a:spLocks/>
          </p:cNvSpPr>
          <p:nvPr/>
        </p:nvSpPr>
        <p:spPr>
          <a:xfrm>
            <a:off x="904050" y="226085"/>
            <a:ext cx="5422267" cy="1118937"/>
          </a:xfrm>
          <a:prstGeom prst="rect">
            <a:avLst/>
          </a:prstGeom>
        </p:spPr>
        <p:txBody>
          <a:bodyPr/>
          <a:lstStyle>
            <a:lvl1pPr algn="l" defTabSz="914400" rtl="0" eaLnBrk="1" latinLnBrk="0" hangingPunct="1">
              <a:lnSpc>
                <a:spcPct val="90000"/>
              </a:lnSpc>
              <a:spcBef>
                <a:spcPct val="0"/>
              </a:spcBef>
              <a:buNone/>
              <a:defRPr sz="5400" kern="1200">
                <a:solidFill>
                  <a:schemeClr val="accent1"/>
                </a:solidFill>
                <a:latin typeface="Arial Black" panose="020B0A04020102020204" pitchFamily="34" charset="0"/>
                <a:ea typeface="+mj-ea"/>
                <a:cs typeface="+mj-cs"/>
              </a:defRPr>
            </a:lvl1pPr>
          </a:lstStyle>
          <a:p>
            <a:r>
              <a:rPr lang="en-US" sz="4000" dirty="0" smtClean="0"/>
              <a:t>Route Level Analysis</a:t>
            </a:r>
            <a:endParaRPr lang="en-US" sz="4000" dirty="0"/>
          </a:p>
        </p:txBody>
      </p:sp>
      <p:sp>
        <p:nvSpPr>
          <p:cNvPr id="6" name="TextBox 5"/>
          <p:cNvSpPr txBox="1"/>
          <p:nvPr/>
        </p:nvSpPr>
        <p:spPr>
          <a:xfrm>
            <a:off x="5668308" y="6504230"/>
            <a:ext cx="312906" cy="369332"/>
          </a:xfrm>
          <a:prstGeom prst="rect">
            <a:avLst/>
          </a:prstGeom>
          <a:noFill/>
        </p:spPr>
        <p:txBody>
          <a:bodyPr wrap="none" rtlCol="0">
            <a:spAutoFit/>
          </a:bodyPr>
          <a:lstStyle/>
          <a:p>
            <a:fld id="{798F078A-FA90-4EFC-B0B9-DE804BF1BFD1}" type="slidenum">
              <a:rPr lang="en-US" smtClean="0">
                <a:solidFill>
                  <a:srgbClr val="263476"/>
                </a:solidFill>
              </a:rPr>
              <a:t>3</a:t>
            </a:fld>
            <a:endParaRPr lang="en-US" dirty="0">
              <a:solidFill>
                <a:srgbClr val="263476"/>
              </a:solidFill>
            </a:endParaRPr>
          </a:p>
        </p:txBody>
      </p:sp>
    </p:spTree>
    <p:extLst>
      <p:ext uri="{BB962C8B-B14F-4D97-AF65-F5344CB8AC3E}">
        <p14:creationId xmlns:p14="http://schemas.microsoft.com/office/powerpoint/2010/main" val="944283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6552A2B7-BCAE-E347-A6EB-91EDA71C9957}"/>
              </a:ext>
            </a:extLst>
          </p:cNvPr>
          <p:cNvSpPr/>
          <p:nvPr/>
        </p:nvSpPr>
        <p:spPr>
          <a:xfrm>
            <a:off x="0" y="7806"/>
            <a:ext cx="12192000" cy="6850193"/>
          </a:xfrm>
          <a:prstGeom prst="rect">
            <a:avLst/>
          </a:prstGeom>
          <a:solidFill>
            <a:srgbClr val="1D29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Description automatically generated">
            <a:extLst>
              <a:ext uri="{FF2B5EF4-FFF2-40B4-BE49-F238E27FC236}">
                <a16:creationId xmlns:a16="http://schemas.microsoft.com/office/drawing/2014/main" id="{70D26C25-AEFB-7CF8-22DA-AAF556F2DB14}"/>
              </a:ext>
            </a:extLst>
          </p:cNvPr>
          <p:cNvPicPr>
            <a:picLocks noChangeAspect="1"/>
          </p:cNvPicPr>
          <p:nvPr/>
        </p:nvPicPr>
        <p:blipFill>
          <a:blip r:embed="rId3"/>
          <a:stretch>
            <a:fillRect/>
          </a:stretch>
        </p:blipFill>
        <p:spPr>
          <a:xfrm>
            <a:off x="3779229" y="5665006"/>
            <a:ext cx="4633542" cy="1115769"/>
          </a:xfrm>
          <a:prstGeom prst="rect">
            <a:avLst/>
          </a:prstGeom>
        </p:spPr>
      </p:pic>
      <p:grpSp>
        <p:nvGrpSpPr>
          <p:cNvPr id="7" name="Group 6">
            <a:extLst>
              <a:ext uri="{FF2B5EF4-FFF2-40B4-BE49-F238E27FC236}">
                <a16:creationId xmlns:a16="http://schemas.microsoft.com/office/drawing/2014/main" id="{2687F016-48D1-2233-F567-9A94D9FAB7DB}"/>
              </a:ext>
            </a:extLst>
          </p:cNvPr>
          <p:cNvGrpSpPr/>
          <p:nvPr/>
        </p:nvGrpSpPr>
        <p:grpSpPr>
          <a:xfrm>
            <a:off x="-1" y="-325680"/>
            <a:ext cx="12217299" cy="1631216"/>
            <a:chOff x="0" y="11920639"/>
            <a:chExt cx="43891200" cy="5860218"/>
          </a:xfrm>
        </p:grpSpPr>
        <p:pic>
          <p:nvPicPr>
            <p:cNvPr id="8" name="Picture 7">
              <a:extLst>
                <a:ext uri="{FF2B5EF4-FFF2-40B4-BE49-F238E27FC236}">
                  <a16:creationId xmlns:a16="http://schemas.microsoft.com/office/drawing/2014/main" id="{EF7CA485-BD8E-F512-1540-D3B17A8AE38D}"/>
                </a:ext>
              </a:extLst>
            </p:cNvPr>
            <p:cNvPicPr>
              <a:picLocks noChangeAspect="1"/>
            </p:cNvPicPr>
            <p:nvPr/>
          </p:nvPicPr>
          <p:blipFill>
            <a:blip r:embed="rId4"/>
            <a:stretch>
              <a:fillRect/>
            </a:stretch>
          </p:blipFill>
          <p:spPr>
            <a:xfrm>
              <a:off x="0" y="12197420"/>
              <a:ext cx="43891200" cy="5390147"/>
            </a:xfrm>
            <a:prstGeom prst="rect">
              <a:avLst/>
            </a:prstGeom>
          </p:spPr>
        </p:pic>
        <p:sp>
          <p:nvSpPr>
            <p:cNvPr id="9" name="TextBox 8">
              <a:extLst>
                <a:ext uri="{FF2B5EF4-FFF2-40B4-BE49-F238E27FC236}">
                  <a16:creationId xmlns:a16="http://schemas.microsoft.com/office/drawing/2014/main" id="{CEF7B4A3-BB5D-40F2-D92E-1AE991824CBD}"/>
                </a:ext>
              </a:extLst>
            </p:cNvPr>
            <p:cNvSpPr txBox="1"/>
            <p:nvPr/>
          </p:nvSpPr>
          <p:spPr>
            <a:xfrm>
              <a:off x="31779717" y="13300720"/>
              <a:ext cx="11983014" cy="3869956"/>
            </a:xfrm>
            <a:prstGeom prst="rect">
              <a:avLst/>
            </a:prstGeom>
            <a:noFill/>
          </p:spPr>
          <p:txBody>
            <a:bodyPr wrap="square" rtlCol="0">
              <a:spAutoFit/>
            </a:bodyPr>
            <a:lstStyle/>
            <a:p>
              <a:pPr>
                <a:lnSpc>
                  <a:spcPct val="80000"/>
                </a:lnSpc>
              </a:pPr>
              <a:r>
                <a:rPr lang="en-US" sz="4000" b="1" dirty="0">
                  <a:solidFill>
                    <a:srgbClr val="FFFFFF"/>
                  </a:solidFill>
                  <a:effectLst/>
                  <a:latin typeface="Proxima Nova Black" panose="02000506030000020004" pitchFamily="2" charset="0"/>
                </a:rPr>
                <a:t>LEARN</a:t>
              </a:r>
            </a:p>
            <a:p>
              <a:pPr>
                <a:lnSpc>
                  <a:spcPct val="80000"/>
                </a:lnSpc>
              </a:pPr>
              <a:r>
                <a:rPr lang="en-US" sz="4000" b="1" dirty="0">
                  <a:solidFill>
                    <a:srgbClr val="FFFFFF"/>
                  </a:solidFill>
                  <a:effectLst/>
                  <a:latin typeface="Proxima Nova Black" panose="02000506030000020004" pitchFamily="2" charset="0"/>
                </a:rPr>
                <a:t>   + SHARE</a:t>
              </a:r>
            </a:p>
          </p:txBody>
        </p:sp>
        <p:sp>
          <p:nvSpPr>
            <p:cNvPr id="10" name="TextBox 9">
              <a:extLst>
                <a:ext uri="{FF2B5EF4-FFF2-40B4-BE49-F238E27FC236}">
                  <a16:creationId xmlns:a16="http://schemas.microsoft.com/office/drawing/2014/main" id="{E33C63BF-F3CA-89C7-775C-3F00CACDBD3D}"/>
                </a:ext>
              </a:extLst>
            </p:cNvPr>
            <p:cNvSpPr txBox="1"/>
            <p:nvPr/>
          </p:nvSpPr>
          <p:spPr>
            <a:xfrm>
              <a:off x="0" y="11920639"/>
              <a:ext cx="28021983" cy="5860218"/>
            </a:xfrm>
            <a:prstGeom prst="rect">
              <a:avLst/>
            </a:prstGeom>
            <a:noFill/>
          </p:spPr>
          <p:txBody>
            <a:bodyPr wrap="square" rtlCol="0">
              <a:spAutoFit/>
            </a:bodyPr>
            <a:lstStyle/>
            <a:p>
              <a:pPr algn="ctr"/>
              <a:r>
                <a:rPr lang="en-US" sz="10000" b="1" dirty="0">
                  <a:solidFill>
                    <a:srgbClr val="1D2956"/>
                  </a:solidFill>
                  <a:latin typeface="Proxima Nova Black" panose="02000506030000020004" pitchFamily="2" charset="0"/>
                </a:rPr>
                <a:t>ENGAGE</a:t>
              </a:r>
            </a:p>
          </p:txBody>
        </p:sp>
      </p:grpSp>
      <p:sp>
        <p:nvSpPr>
          <p:cNvPr id="11" name="TextBox 10">
            <a:extLst>
              <a:ext uri="{FF2B5EF4-FFF2-40B4-BE49-F238E27FC236}">
                <a16:creationId xmlns:a16="http://schemas.microsoft.com/office/drawing/2014/main" id="{406FFB55-5EEF-5DE6-0A08-A752E8819C8D}"/>
              </a:ext>
            </a:extLst>
          </p:cNvPr>
          <p:cNvSpPr txBox="1"/>
          <p:nvPr/>
        </p:nvSpPr>
        <p:spPr>
          <a:xfrm>
            <a:off x="1139990" y="2208702"/>
            <a:ext cx="9937315" cy="2785378"/>
          </a:xfrm>
          <a:prstGeom prst="rect">
            <a:avLst/>
          </a:prstGeom>
          <a:noFill/>
        </p:spPr>
        <p:txBody>
          <a:bodyPr wrap="square" rtlCol="0">
            <a:spAutoFit/>
          </a:bodyPr>
          <a:lstStyle/>
          <a:p>
            <a:pPr algn="ctr"/>
            <a:r>
              <a:rPr lang="en-US" sz="3500" b="1" dirty="0">
                <a:solidFill>
                  <a:srgbClr val="FFFFFF"/>
                </a:solidFill>
                <a:effectLst/>
                <a:latin typeface="Proxima Nova A" panose="02000506030000020004" pitchFamily="2" charset="0"/>
              </a:rPr>
              <a:t>We want you to </a:t>
            </a:r>
            <a:r>
              <a:rPr lang="en-US" sz="3500" b="1" dirty="0">
                <a:solidFill>
                  <a:srgbClr val="FFFFFF"/>
                </a:solidFill>
                <a:latin typeface="Proxima Nova A" panose="02000506030000020004" pitchFamily="2" charset="0"/>
              </a:rPr>
              <a:t>SHARE your comments,</a:t>
            </a:r>
          </a:p>
          <a:p>
            <a:pPr algn="ctr"/>
            <a:r>
              <a:rPr lang="en-US" sz="3500" b="1" dirty="0">
                <a:solidFill>
                  <a:srgbClr val="FFFFFF"/>
                </a:solidFill>
                <a:latin typeface="Proxima Nova A" panose="02000506030000020004" pitchFamily="2" charset="0"/>
              </a:rPr>
              <a:t>ideas and concerns about what you need</a:t>
            </a:r>
          </a:p>
          <a:p>
            <a:pPr algn="ctr"/>
            <a:r>
              <a:rPr lang="en-US" sz="3500" b="1" dirty="0">
                <a:solidFill>
                  <a:srgbClr val="FFFFFF"/>
                </a:solidFill>
                <a:latin typeface="Proxima Nova A" panose="02000506030000020004" pitchFamily="2" charset="0"/>
              </a:rPr>
              <a:t>from your transit agency.</a:t>
            </a:r>
            <a:endParaRPr lang="en-US" sz="3500" b="1" dirty="0">
              <a:solidFill>
                <a:srgbClr val="FFFFFF"/>
              </a:solidFill>
              <a:effectLst/>
              <a:latin typeface="Proxima Nova A" panose="02000506030000020004" pitchFamily="2" charset="0"/>
            </a:endParaRPr>
          </a:p>
          <a:p>
            <a:pPr algn="ctr"/>
            <a:endParaRPr lang="en-US" sz="3500" b="1" dirty="0">
              <a:solidFill>
                <a:srgbClr val="FFFFFF"/>
              </a:solidFill>
              <a:effectLst/>
              <a:latin typeface="Proxima Nova A" panose="02000506030000020004" pitchFamily="2" charset="0"/>
            </a:endParaRPr>
          </a:p>
          <a:p>
            <a:pPr algn="ctr"/>
            <a:r>
              <a:rPr lang="en-US" sz="3500" b="1" dirty="0">
                <a:solidFill>
                  <a:srgbClr val="FFFFFF"/>
                </a:solidFill>
                <a:effectLst/>
                <a:latin typeface="Proxima Nova A" panose="02000506030000020004" pitchFamily="2" charset="0"/>
              </a:rPr>
              <a:t>We’re listening, and we hope you’ll join us.</a:t>
            </a:r>
            <a:endParaRPr lang="en-US" sz="3500" dirty="0">
              <a:solidFill>
                <a:srgbClr val="FFFFFF"/>
              </a:solidFill>
              <a:effectLst/>
              <a:latin typeface="Proxima Nova A" panose="02000506030000020004" pitchFamily="2" charset="0"/>
            </a:endParaRPr>
          </a:p>
        </p:txBody>
      </p:sp>
      <p:sp>
        <p:nvSpPr>
          <p:cNvPr id="4" name="TextBox 3"/>
          <p:cNvSpPr txBox="1"/>
          <p:nvPr/>
        </p:nvSpPr>
        <p:spPr>
          <a:xfrm>
            <a:off x="11689760" y="6411443"/>
            <a:ext cx="527538" cy="369332"/>
          </a:xfrm>
          <a:prstGeom prst="rect">
            <a:avLst/>
          </a:prstGeom>
          <a:noFill/>
        </p:spPr>
        <p:txBody>
          <a:bodyPr wrap="square" rtlCol="0">
            <a:spAutoFit/>
          </a:bodyPr>
          <a:lstStyle/>
          <a:p>
            <a:r>
              <a:rPr lang="en-US" dirty="0" smtClean="0">
                <a:solidFill>
                  <a:schemeClr val="bg2"/>
                </a:solidFill>
              </a:rPr>
              <a:t>30</a:t>
            </a:r>
            <a:endParaRPr lang="en-US" dirty="0">
              <a:solidFill>
                <a:schemeClr val="bg2"/>
              </a:solidFill>
            </a:endParaRPr>
          </a:p>
        </p:txBody>
      </p:sp>
    </p:spTree>
    <p:extLst>
      <p:ext uri="{BB962C8B-B14F-4D97-AF65-F5344CB8AC3E}">
        <p14:creationId xmlns:p14="http://schemas.microsoft.com/office/powerpoint/2010/main" val="2690443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6552A2B7-BCAE-E347-A6EB-91EDA71C9957}"/>
              </a:ext>
            </a:extLst>
          </p:cNvPr>
          <p:cNvSpPr/>
          <p:nvPr/>
        </p:nvSpPr>
        <p:spPr>
          <a:xfrm>
            <a:off x="0" y="7806"/>
            <a:ext cx="12192000" cy="6850193"/>
          </a:xfrm>
          <a:prstGeom prst="rect">
            <a:avLst/>
          </a:prstGeom>
          <a:solidFill>
            <a:srgbClr val="1D29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0D26C25-AEFB-7CF8-22DA-AAF556F2DB14}"/>
              </a:ext>
            </a:extLst>
          </p:cNvPr>
          <p:cNvPicPr>
            <a:picLocks noChangeAspect="1"/>
          </p:cNvPicPr>
          <p:nvPr/>
        </p:nvPicPr>
        <p:blipFill>
          <a:blip r:embed="rId3"/>
          <a:stretch>
            <a:fillRect/>
          </a:stretch>
        </p:blipFill>
        <p:spPr>
          <a:xfrm>
            <a:off x="3779229" y="5665006"/>
            <a:ext cx="4633542" cy="1115769"/>
          </a:xfrm>
          <a:prstGeom prst="rect">
            <a:avLst/>
          </a:prstGeom>
        </p:spPr>
      </p:pic>
      <p:grpSp>
        <p:nvGrpSpPr>
          <p:cNvPr id="7" name="Group 6">
            <a:extLst>
              <a:ext uri="{FF2B5EF4-FFF2-40B4-BE49-F238E27FC236}">
                <a16:creationId xmlns:a16="http://schemas.microsoft.com/office/drawing/2014/main" id="{2687F016-48D1-2233-F567-9A94D9FAB7DB}"/>
              </a:ext>
            </a:extLst>
          </p:cNvPr>
          <p:cNvGrpSpPr/>
          <p:nvPr/>
        </p:nvGrpSpPr>
        <p:grpSpPr>
          <a:xfrm>
            <a:off x="-1" y="-325680"/>
            <a:ext cx="12217299" cy="1631216"/>
            <a:chOff x="0" y="11920639"/>
            <a:chExt cx="43891200" cy="5860218"/>
          </a:xfrm>
        </p:grpSpPr>
        <p:pic>
          <p:nvPicPr>
            <p:cNvPr id="8" name="Picture 7">
              <a:extLst>
                <a:ext uri="{FF2B5EF4-FFF2-40B4-BE49-F238E27FC236}">
                  <a16:creationId xmlns:a16="http://schemas.microsoft.com/office/drawing/2014/main" id="{EF7CA485-BD8E-F512-1540-D3B17A8AE38D}"/>
                </a:ext>
              </a:extLst>
            </p:cNvPr>
            <p:cNvPicPr>
              <a:picLocks noChangeAspect="1"/>
            </p:cNvPicPr>
            <p:nvPr/>
          </p:nvPicPr>
          <p:blipFill>
            <a:blip r:embed="rId4"/>
            <a:stretch>
              <a:fillRect/>
            </a:stretch>
          </p:blipFill>
          <p:spPr>
            <a:xfrm>
              <a:off x="0" y="12197420"/>
              <a:ext cx="43891200" cy="5390147"/>
            </a:xfrm>
            <a:prstGeom prst="rect">
              <a:avLst/>
            </a:prstGeom>
          </p:spPr>
        </p:pic>
        <p:sp>
          <p:nvSpPr>
            <p:cNvPr id="9" name="TextBox 8">
              <a:extLst>
                <a:ext uri="{FF2B5EF4-FFF2-40B4-BE49-F238E27FC236}">
                  <a16:creationId xmlns:a16="http://schemas.microsoft.com/office/drawing/2014/main" id="{CEF7B4A3-BB5D-40F2-D92E-1AE991824CBD}"/>
                </a:ext>
              </a:extLst>
            </p:cNvPr>
            <p:cNvSpPr txBox="1"/>
            <p:nvPr/>
          </p:nvSpPr>
          <p:spPr>
            <a:xfrm>
              <a:off x="31779717" y="13300720"/>
              <a:ext cx="11983014" cy="3869956"/>
            </a:xfrm>
            <a:prstGeom prst="rect">
              <a:avLst/>
            </a:prstGeom>
            <a:noFill/>
          </p:spPr>
          <p:txBody>
            <a:bodyPr wrap="square" rtlCol="0">
              <a:spAutoFit/>
            </a:bodyPr>
            <a:lstStyle/>
            <a:p>
              <a:pPr>
                <a:lnSpc>
                  <a:spcPct val="80000"/>
                </a:lnSpc>
              </a:pPr>
              <a:r>
                <a:rPr lang="en-US" sz="4000" b="1" dirty="0">
                  <a:solidFill>
                    <a:srgbClr val="FFFFFF"/>
                  </a:solidFill>
                  <a:effectLst/>
                  <a:latin typeface="Proxima Nova Black" panose="02000506030000020004" pitchFamily="2" charset="0"/>
                </a:rPr>
                <a:t>LEARN</a:t>
              </a:r>
            </a:p>
            <a:p>
              <a:pPr>
                <a:lnSpc>
                  <a:spcPct val="80000"/>
                </a:lnSpc>
              </a:pPr>
              <a:r>
                <a:rPr lang="en-US" sz="4000" b="1" dirty="0">
                  <a:solidFill>
                    <a:srgbClr val="FFFFFF"/>
                  </a:solidFill>
                  <a:effectLst/>
                  <a:latin typeface="Proxima Nova Black" panose="02000506030000020004" pitchFamily="2" charset="0"/>
                </a:rPr>
                <a:t>   + SHARE</a:t>
              </a:r>
            </a:p>
          </p:txBody>
        </p:sp>
        <p:sp>
          <p:nvSpPr>
            <p:cNvPr id="10" name="TextBox 9">
              <a:extLst>
                <a:ext uri="{FF2B5EF4-FFF2-40B4-BE49-F238E27FC236}">
                  <a16:creationId xmlns:a16="http://schemas.microsoft.com/office/drawing/2014/main" id="{E33C63BF-F3CA-89C7-775C-3F00CACDBD3D}"/>
                </a:ext>
              </a:extLst>
            </p:cNvPr>
            <p:cNvSpPr txBox="1"/>
            <p:nvPr/>
          </p:nvSpPr>
          <p:spPr>
            <a:xfrm>
              <a:off x="0" y="11920639"/>
              <a:ext cx="28021983" cy="5860218"/>
            </a:xfrm>
            <a:prstGeom prst="rect">
              <a:avLst/>
            </a:prstGeom>
            <a:noFill/>
          </p:spPr>
          <p:txBody>
            <a:bodyPr wrap="square" rtlCol="0">
              <a:spAutoFit/>
            </a:bodyPr>
            <a:lstStyle/>
            <a:p>
              <a:pPr algn="ctr"/>
              <a:r>
                <a:rPr lang="en-US" sz="10000" b="1" dirty="0">
                  <a:solidFill>
                    <a:srgbClr val="1D2956"/>
                  </a:solidFill>
                  <a:latin typeface="Proxima Nova Black" panose="02000506030000020004" pitchFamily="2" charset="0"/>
                </a:rPr>
                <a:t>ENGAGE</a:t>
              </a:r>
            </a:p>
          </p:txBody>
        </p:sp>
      </p:grpSp>
      <p:sp>
        <p:nvSpPr>
          <p:cNvPr id="11" name="TextBox 10">
            <a:extLst>
              <a:ext uri="{FF2B5EF4-FFF2-40B4-BE49-F238E27FC236}">
                <a16:creationId xmlns:a16="http://schemas.microsoft.com/office/drawing/2014/main" id="{406FFB55-5EEF-5DE6-0A08-A752E8819C8D}"/>
              </a:ext>
            </a:extLst>
          </p:cNvPr>
          <p:cNvSpPr txBox="1"/>
          <p:nvPr/>
        </p:nvSpPr>
        <p:spPr>
          <a:xfrm>
            <a:off x="1139990" y="2208702"/>
            <a:ext cx="9937315" cy="2785378"/>
          </a:xfrm>
          <a:prstGeom prst="rect">
            <a:avLst/>
          </a:prstGeom>
          <a:noFill/>
        </p:spPr>
        <p:txBody>
          <a:bodyPr wrap="square" rtlCol="0">
            <a:spAutoFit/>
          </a:bodyPr>
          <a:lstStyle/>
          <a:p>
            <a:pPr algn="ctr"/>
            <a:r>
              <a:rPr lang="en-US" sz="3500" b="1" dirty="0">
                <a:solidFill>
                  <a:schemeClr val="accent6"/>
                </a:solidFill>
                <a:effectLst/>
                <a:latin typeface="Proxima Nova" panose="02000506030000020004" pitchFamily="2" charset="0"/>
              </a:rPr>
              <a:t>We want to</a:t>
            </a:r>
            <a:r>
              <a:rPr lang="en-US" sz="3500" b="1" dirty="0">
                <a:solidFill>
                  <a:schemeClr val="accent6"/>
                </a:solidFill>
                <a:latin typeface="Proxima Nova" panose="02000506030000020004" pitchFamily="2" charset="0"/>
              </a:rPr>
              <a:t> LEARN </a:t>
            </a:r>
            <a:r>
              <a:rPr lang="en-US" sz="3500" b="1" i="0" dirty="0">
                <a:solidFill>
                  <a:schemeClr val="accent6"/>
                </a:solidFill>
                <a:effectLst/>
                <a:latin typeface="Proxima Nova" panose="02000506030000020004" pitchFamily="2" charset="0"/>
              </a:rPr>
              <a:t>how you</a:t>
            </a:r>
          </a:p>
          <a:p>
            <a:pPr algn="ctr"/>
            <a:r>
              <a:rPr lang="en-US" sz="3500" b="1" i="0" dirty="0">
                <a:solidFill>
                  <a:schemeClr val="accent6"/>
                </a:solidFill>
                <a:effectLst/>
                <a:latin typeface="Proxima Nova" panose="02000506030000020004" pitchFamily="2" charset="0"/>
              </a:rPr>
              <a:t>get around Fort Worth and Tarrant County</a:t>
            </a:r>
          </a:p>
          <a:p>
            <a:pPr algn="ctr"/>
            <a:r>
              <a:rPr lang="en-US" sz="3500" b="1" i="0" dirty="0">
                <a:solidFill>
                  <a:schemeClr val="accent6"/>
                </a:solidFill>
                <a:effectLst/>
                <a:latin typeface="Proxima Nova" panose="02000506030000020004" pitchFamily="2" charset="0"/>
              </a:rPr>
              <a:t>and how you use transit services. </a:t>
            </a:r>
          </a:p>
          <a:p>
            <a:pPr algn="ctr"/>
            <a:endParaRPr lang="en-US" sz="3500" b="1" dirty="0">
              <a:solidFill>
                <a:srgbClr val="4F4C49"/>
              </a:solidFill>
              <a:latin typeface="Proxima Nova" panose="02000506030000020004" pitchFamily="2" charset="0"/>
            </a:endParaRPr>
          </a:p>
          <a:p>
            <a:pPr algn="ctr"/>
            <a:r>
              <a:rPr lang="en-US" sz="3500" b="1" dirty="0">
                <a:solidFill>
                  <a:srgbClr val="FFFFFF"/>
                </a:solidFill>
                <a:effectLst/>
                <a:latin typeface="Proxima Nova A" panose="02000506030000020004" pitchFamily="2" charset="0"/>
              </a:rPr>
              <a:t>We’re listening, and we hope you’ll join us.</a:t>
            </a:r>
            <a:endParaRPr lang="en-US" sz="3500" dirty="0">
              <a:solidFill>
                <a:srgbClr val="FFFFFF"/>
              </a:solidFill>
              <a:effectLst/>
              <a:latin typeface="Proxima Nova A" panose="02000506030000020004" pitchFamily="2" charset="0"/>
            </a:endParaRPr>
          </a:p>
        </p:txBody>
      </p:sp>
      <p:sp>
        <p:nvSpPr>
          <p:cNvPr id="4" name="TextBox 3"/>
          <p:cNvSpPr txBox="1"/>
          <p:nvPr/>
        </p:nvSpPr>
        <p:spPr>
          <a:xfrm>
            <a:off x="11773491" y="6411443"/>
            <a:ext cx="443807" cy="369332"/>
          </a:xfrm>
          <a:prstGeom prst="rect">
            <a:avLst/>
          </a:prstGeom>
          <a:noFill/>
        </p:spPr>
        <p:txBody>
          <a:bodyPr wrap="square" rtlCol="0">
            <a:spAutoFit/>
          </a:bodyPr>
          <a:lstStyle/>
          <a:p>
            <a:r>
              <a:rPr lang="en-US" dirty="0" smtClean="0">
                <a:solidFill>
                  <a:schemeClr val="bg2"/>
                </a:solidFill>
              </a:rPr>
              <a:t>31</a:t>
            </a:r>
            <a:endParaRPr lang="en-US" dirty="0">
              <a:solidFill>
                <a:schemeClr val="bg2"/>
              </a:solidFill>
            </a:endParaRPr>
          </a:p>
        </p:txBody>
      </p:sp>
    </p:spTree>
    <p:extLst>
      <p:ext uri="{BB962C8B-B14F-4D97-AF65-F5344CB8AC3E}">
        <p14:creationId xmlns:p14="http://schemas.microsoft.com/office/powerpoint/2010/main" val="2695649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6552A2B7-BCAE-E347-A6EB-91EDA71C9957}"/>
              </a:ext>
            </a:extLst>
          </p:cNvPr>
          <p:cNvSpPr/>
          <p:nvPr/>
        </p:nvSpPr>
        <p:spPr>
          <a:xfrm>
            <a:off x="0" y="7806"/>
            <a:ext cx="12192000" cy="6850193"/>
          </a:xfrm>
          <a:prstGeom prst="rect">
            <a:avLst/>
          </a:prstGeom>
          <a:solidFill>
            <a:srgbClr val="1D29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Description automatically generated">
            <a:extLst>
              <a:ext uri="{FF2B5EF4-FFF2-40B4-BE49-F238E27FC236}">
                <a16:creationId xmlns:a16="http://schemas.microsoft.com/office/drawing/2014/main" id="{70D26C25-AEFB-7CF8-22DA-AAF556F2DB14}"/>
              </a:ext>
            </a:extLst>
          </p:cNvPr>
          <p:cNvPicPr>
            <a:picLocks noChangeAspect="1"/>
          </p:cNvPicPr>
          <p:nvPr/>
        </p:nvPicPr>
        <p:blipFill>
          <a:blip r:embed="rId3"/>
          <a:stretch>
            <a:fillRect/>
          </a:stretch>
        </p:blipFill>
        <p:spPr>
          <a:xfrm>
            <a:off x="3779229" y="5665006"/>
            <a:ext cx="4633542" cy="1115769"/>
          </a:xfrm>
          <a:prstGeom prst="rect">
            <a:avLst/>
          </a:prstGeom>
        </p:spPr>
      </p:pic>
      <p:grpSp>
        <p:nvGrpSpPr>
          <p:cNvPr id="7" name="Group 6">
            <a:extLst>
              <a:ext uri="{FF2B5EF4-FFF2-40B4-BE49-F238E27FC236}">
                <a16:creationId xmlns:a16="http://schemas.microsoft.com/office/drawing/2014/main" id="{2687F016-48D1-2233-F567-9A94D9FAB7DB}"/>
              </a:ext>
            </a:extLst>
          </p:cNvPr>
          <p:cNvGrpSpPr/>
          <p:nvPr/>
        </p:nvGrpSpPr>
        <p:grpSpPr>
          <a:xfrm>
            <a:off x="-1" y="-325680"/>
            <a:ext cx="12217299" cy="1631216"/>
            <a:chOff x="0" y="11920639"/>
            <a:chExt cx="43891200" cy="5860218"/>
          </a:xfrm>
        </p:grpSpPr>
        <p:pic>
          <p:nvPicPr>
            <p:cNvPr id="8" name="Picture 7">
              <a:extLst>
                <a:ext uri="{FF2B5EF4-FFF2-40B4-BE49-F238E27FC236}">
                  <a16:creationId xmlns:a16="http://schemas.microsoft.com/office/drawing/2014/main" id="{EF7CA485-BD8E-F512-1540-D3B17A8AE38D}"/>
                </a:ext>
              </a:extLst>
            </p:cNvPr>
            <p:cNvPicPr>
              <a:picLocks noChangeAspect="1"/>
            </p:cNvPicPr>
            <p:nvPr/>
          </p:nvPicPr>
          <p:blipFill>
            <a:blip r:embed="rId4"/>
            <a:stretch>
              <a:fillRect/>
            </a:stretch>
          </p:blipFill>
          <p:spPr>
            <a:xfrm>
              <a:off x="0" y="12197420"/>
              <a:ext cx="43891200" cy="5390147"/>
            </a:xfrm>
            <a:prstGeom prst="rect">
              <a:avLst/>
            </a:prstGeom>
          </p:spPr>
        </p:pic>
        <p:sp>
          <p:nvSpPr>
            <p:cNvPr id="9" name="TextBox 8">
              <a:extLst>
                <a:ext uri="{FF2B5EF4-FFF2-40B4-BE49-F238E27FC236}">
                  <a16:creationId xmlns:a16="http://schemas.microsoft.com/office/drawing/2014/main" id="{CEF7B4A3-BB5D-40F2-D92E-1AE991824CBD}"/>
                </a:ext>
              </a:extLst>
            </p:cNvPr>
            <p:cNvSpPr txBox="1"/>
            <p:nvPr/>
          </p:nvSpPr>
          <p:spPr>
            <a:xfrm>
              <a:off x="31779717" y="13300720"/>
              <a:ext cx="11983014" cy="3869956"/>
            </a:xfrm>
            <a:prstGeom prst="rect">
              <a:avLst/>
            </a:prstGeom>
            <a:noFill/>
          </p:spPr>
          <p:txBody>
            <a:bodyPr wrap="square" rtlCol="0">
              <a:spAutoFit/>
            </a:bodyPr>
            <a:lstStyle/>
            <a:p>
              <a:pPr>
                <a:lnSpc>
                  <a:spcPct val="80000"/>
                </a:lnSpc>
              </a:pPr>
              <a:r>
                <a:rPr lang="en-US" sz="4000" b="1" dirty="0">
                  <a:solidFill>
                    <a:srgbClr val="FFFFFF"/>
                  </a:solidFill>
                  <a:effectLst/>
                  <a:latin typeface="Proxima Nova Black" panose="02000506030000020004" pitchFamily="2" charset="0"/>
                </a:rPr>
                <a:t>LEARN</a:t>
              </a:r>
            </a:p>
            <a:p>
              <a:pPr>
                <a:lnSpc>
                  <a:spcPct val="80000"/>
                </a:lnSpc>
              </a:pPr>
              <a:r>
                <a:rPr lang="en-US" sz="4000" b="1" dirty="0">
                  <a:solidFill>
                    <a:srgbClr val="FFFFFF"/>
                  </a:solidFill>
                  <a:effectLst/>
                  <a:latin typeface="Proxima Nova Black" panose="02000506030000020004" pitchFamily="2" charset="0"/>
                </a:rPr>
                <a:t>   + SHARE</a:t>
              </a:r>
            </a:p>
          </p:txBody>
        </p:sp>
        <p:sp>
          <p:nvSpPr>
            <p:cNvPr id="10" name="TextBox 9">
              <a:extLst>
                <a:ext uri="{FF2B5EF4-FFF2-40B4-BE49-F238E27FC236}">
                  <a16:creationId xmlns:a16="http://schemas.microsoft.com/office/drawing/2014/main" id="{E33C63BF-F3CA-89C7-775C-3F00CACDBD3D}"/>
                </a:ext>
              </a:extLst>
            </p:cNvPr>
            <p:cNvSpPr txBox="1"/>
            <p:nvPr/>
          </p:nvSpPr>
          <p:spPr>
            <a:xfrm>
              <a:off x="0" y="11920639"/>
              <a:ext cx="28021983" cy="5860218"/>
            </a:xfrm>
            <a:prstGeom prst="rect">
              <a:avLst/>
            </a:prstGeom>
            <a:noFill/>
          </p:spPr>
          <p:txBody>
            <a:bodyPr wrap="square" rtlCol="0">
              <a:spAutoFit/>
            </a:bodyPr>
            <a:lstStyle/>
            <a:p>
              <a:pPr algn="ctr"/>
              <a:r>
                <a:rPr lang="en-US" sz="10000" b="1" dirty="0">
                  <a:solidFill>
                    <a:srgbClr val="1D2956"/>
                  </a:solidFill>
                  <a:latin typeface="Proxima Nova Black" panose="02000506030000020004" pitchFamily="2" charset="0"/>
                </a:rPr>
                <a:t>ENGAGE</a:t>
              </a:r>
            </a:p>
          </p:txBody>
        </p:sp>
      </p:grpSp>
      <p:sp>
        <p:nvSpPr>
          <p:cNvPr id="11" name="TextBox 10">
            <a:extLst>
              <a:ext uri="{FF2B5EF4-FFF2-40B4-BE49-F238E27FC236}">
                <a16:creationId xmlns:a16="http://schemas.microsoft.com/office/drawing/2014/main" id="{406FFB55-5EEF-5DE6-0A08-A752E8819C8D}"/>
              </a:ext>
            </a:extLst>
          </p:cNvPr>
          <p:cNvSpPr txBox="1"/>
          <p:nvPr/>
        </p:nvSpPr>
        <p:spPr>
          <a:xfrm>
            <a:off x="1139990" y="2208702"/>
            <a:ext cx="9937315" cy="2785378"/>
          </a:xfrm>
          <a:prstGeom prst="rect">
            <a:avLst/>
          </a:prstGeom>
          <a:noFill/>
        </p:spPr>
        <p:txBody>
          <a:bodyPr wrap="square" rtlCol="0">
            <a:spAutoFit/>
          </a:bodyPr>
          <a:lstStyle/>
          <a:p>
            <a:pPr algn="ctr"/>
            <a:r>
              <a:rPr lang="en-US" sz="3500" b="1" dirty="0">
                <a:solidFill>
                  <a:srgbClr val="FFFFFF"/>
                </a:solidFill>
                <a:effectLst/>
                <a:latin typeface="Proxima Nova A" panose="02000506030000020004" pitchFamily="2" charset="0"/>
              </a:rPr>
              <a:t>We want to</a:t>
            </a:r>
            <a:r>
              <a:rPr lang="en-US" sz="3500" b="1" dirty="0">
                <a:solidFill>
                  <a:srgbClr val="FFFFFF"/>
                </a:solidFill>
                <a:latin typeface="Proxima Nova A" panose="02000506030000020004" pitchFamily="2" charset="0"/>
              </a:rPr>
              <a:t> LEARN what you like,</a:t>
            </a:r>
          </a:p>
          <a:p>
            <a:pPr algn="ctr"/>
            <a:r>
              <a:rPr lang="en-US" sz="3500" b="1" dirty="0">
                <a:solidFill>
                  <a:srgbClr val="FFFFFF"/>
                </a:solidFill>
                <a:latin typeface="Proxima Nova A" panose="02000506030000020004" pitchFamily="2" charset="0"/>
              </a:rPr>
              <a:t>what you don’t like and how we can</a:t>
            </a:r>
          </a:p>
          <a:p>
            <a:pPr algn="ctr"/>
            <a:r>
              <a:rPr lang="en-US" sz="3500" b="1" dirty="0">
                <a:solidFill>
                  <a:srgbClr val="FFFFFF"/>
                </a:solidFill>
                <a:latin typeface="Proxima Nova A" panose="02000506030000020004" pitchFamily="2" charset="0"/>
              </a:rPr>
              <a:t>improve our services to meet your needs.</a:t>
            </a:r>
            <a:endParaRPr lang="en-US" sz="3500" b="1" dirty="0">
              <a:solidFill>
                <a:srgbClr val="FFFFFF"/>
              </a:solidFill>
              <a:effectLst/>
              <a:latin typeface="Proxima Nova A" panose="02000506030000020004" pitchFamily="2" charset="0"/>
            </a:endParaRPr>
          </a:p>
          <a:p>
            <a:pPr algn="ctr"/>
            <a:endParaRPr lang="en-US" sz="3500" b="1" dirty="0">
              <a:solidFill>
                <a:srgbClr val="FFFFFF"/>
              </a:solidFill>
              <a:effectLst/>
              <a:latin typeface="Proxima Nova A" panose="02000506030000020004" pitchFamily="2" charset="0"/>
            </a:endParaRPr>
          </a:p>
          <a:p>
            <a:pPr algn="ctr"/>
            <a:r>
              <a:rPr lang="en-US" sz="3500" b="1" dirty="0">
                <a:solidFill>
                  <a:srgbClr val="FFFFFF"/>
                </a:solidFill>
                <a:effectLst/>
                <a:latin typeface="Proxima Nova A" panose="02000506030000020004" pitchFamily="2" charset="0"/>
              </a:rPr>
              <a:t>We’re listening, and we hope you’ll join us.</a:t>
            </a:r>
            <a:endParaRPr lang="en-US" sz="3500" dirty="0">
              <a:solidFill>
                <a:srgbClr val="FFFFFF"/>
              </a:solidFill>
              <a:effectLst/>
              <a:latin typeface="Proxima Nova A" panose="02000506030000020004" pitchFamily="2" charset="0"/>
            </a:endParaRPr>
          </a:p>
        </p:txBody>
      </p:sp>
      <p:sp>
        <p:nvSpPr>
          <p:cNvPr id="4" name="TextBox 3"/>
          <p:cNvSpPr txBox="1"/>
          <p:nvPr/>
        </p:nvSpPr>
        <p:spPr>
          <a:xfrm>
            <a:off x="11729529" y="6411443"/>
            <a:ext cx="487769" cy="369332"/>
          </a:xfrm>
          <a:prstGeom prst="rect">
            <a:avLst/>
          </a:prstGeom>
          <a:noFill/>
        </p:spPr>
        <p:txBody>
          <a:bodyPr wrap="square" rtlCol="0">
            <a:spAutoFit/>
          </a:bodyPr>
          <a:lstStyle/>
          <a:p>
            <a:r>
              <a:rPr lang="en-US" dirty="0" smtClean="0">
                <a:solidFill>
                  <a:schemeClr val="bg2"/>
                </a:solidFill>
              </a:rPr>
              <a:t>32</a:t>
            </a:r>
            <a:endParaRPr lang="en-US" dirty="0">
              <a:solidFill>
                <a:schemeClr val="bg2"/>
              </a:solidFill>
            </a:endParaRPr>
          </a:p>
        </p:txBody>
      </p:sp>
    </p:spTree>
    <p:extLst>
      <p:ext uri="{BB962C8B-B14F-4D97-AF65-F5344CB8AC3E}">
        <p14:creationId xmlns:p14="http://schemas.microsoft.com/office/powerpoint/2010/main" val="2694836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6552A2B7-BCAE-E347-A6EB-91EDA71C9957}"/>
              </a:ext>
            </a:extLst>
          </p:cNvPr>
          <p:cNvSpPr/>
          <p:nvPr/>
        </p:nvSpPr>
        <p:spPr>
          <a:xfrm>
            <a:off x="0" y="7806"/>
            <a:ext cx="12192000" cy="6850193"/>
          </a:xfrm>
          <a:prstGeom prst="rect">
            <a:avLst/>
          </a:prstGeom>
          <a:solidFill>
            <a:srgbClr val="1D29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0D26C25-AEFB-7CF8-22DA-AAF556F2DB14}"/>
              </a:ext>
            </a:extLst>
          </p:cNvPr>
          <p:cNvPicPr>
            <a:picLocks noChangeAspect="1"/>
          </p:cNvPicPr>
          <p:nvPr/>
        </p:nvPicPr>
        <p:blipFill>
          <a:blip r:embed="rId3"/>
          <a:stretch>
            <a:fillRect/>
          </a:stretch>
        </p:blipFill>
        <p:spPr>
          <a:xfrm>
            <a:off x="3779229" y="5665006"/>
            <a:ext cx="4633542" cy="1115769"/>
          </a:xfrm>
          <a:prstGeom prst="rect">
            <a:avLst/>
          </a:prstGeom>
        </p:spPr>
      </p:pic>
      <p:grpSp>
        <p:nvGrpSpPr>
          <p:cNvPr id="7" name="Group 6">
            <a:extLst>
              <a:ext uri="{FF2B5EF4-FFF2-40B4-BE49-F238E27FC236}">
                <a16:creationId xmlns:a16="http://schemas.microsoft.com/office/drawing/2014/main" id="{2687F016-48D1-2233-F567-9A94D9FAB7DB}"/>
              </a:ext>
            </a:extLst>
          </p:cNvPr>
          <p:cNvGrpSpPr/>
          <p:nvPr/>
        </p:nvGrpSpPr>
        <p:grpSpPr>
          <a:xfrm>
            <a:off x="-1" y="-325680"/>
            <a:ext cx="12217299" cy="1631216"/>
            <a:chOff x="0" y="11920639"/>
            <a:chExt cx="43891200" cy="5860218"/>
          </a:xfrm>
        </p:grpSpPr>
        <p:pic>
          <p:nvPicPr>
            <p:cNvPr id="8" name="Picture 7">
              <a:extLst>
                <a:ext uri="{FF2B5EF4-FFF2-40B4-BE49-F238E27FC236}">
                  <a16:creationId xmlns:a16="http://schemas.microsoft.com/office/drawing/2014/main" id="{EF7CA485-BD8E-F512-1540-D3B17A8AE38D}"/>
                </a:ext>
              </a:extLst>
            </p:cNvPr>
            <p:cNvPicPr>
              <a:picLocks noChangeAspect="1"/>
            </p:cNvPicPr>
            <p:nvPr/>
          </p:nvPicPr>
          <p:blipFill>
            <a:blip r:embed="rId4"/>
            <a:stretch>
              <a:fillRect/>
            </a:stretch>
          </p:blipFill>
          <p:spPr>
            <a:xfrm>
              <a:off x="0" y="12197420"/>
              <a:ext cx="43891200" cy="5390147"/>
            </a:xfrm>
            <a:prstGeom prst="rect">
              <a:avLst/>
            </a:prstGeom>
          </p:spPr>
        </p:pic>
        <p:sp>
          <p:nvSpPr>
            <p:cNvPr id="9" name="TextBox 8">
              <a:extLst>
                <a:ext uri="{FF2B5EF4-FFF2-40B4-BE49-F238E27FC236}">
                  <a16:creationId xmlns:a16="http://schemas.microsoft.com/office/drawing/2014/main" id="{CEF7B4A3-BB5D-40F2-D92E-1AE991824CBD}"/>
                </a:ext>
              </a:extLst>
            </p:cNvPr>
            <p:cNvSpPr txBox="1"/>
            <p:nvPr/>
          </p:nvSpPr>
          <p:spPr>
            <a:xfrm>
              <a:off x="31779717" y="13300720"/>
              <a:ext cx="11983014" cy="3869956"/>
            </a:xfrm>
            <a:prstGeom prst="rect">
              <a:avLst/>
            </a:prstGeom>
            <a:noFill/>
          </p:spPr>
          <p:txBody>
            <a:bodyPr wrap="square" rtlCol="0">
              <a:spAutoFit/>
            </a:bodyPr>
            <a:lstStyle/>
            <a:p>
              <a:pPr>
                <a:lnSpc>
                  <a:spcPct val="80000"/>
                </a:lnSpc>
              </a:pPr>
              <a:r>
                <a:rPr lang="en-US" sz="4000" b="1" dirty="0">
                  <a:solidFill>
                    <a:srgbClr val="FFFFFF"/>
                  </a:solidFill>
                  <a:effectLst/>
                  <a:latin typeface="Proxima Nova Black" panose="02000506030000020004" pitchFamily="2" charset="0"/>
                </a:rPr>
                <a:t>LEARN</a:t>
              </a:r>
            </a:p>
            <a:p>
              <a:pPr>
                <a:lnSpc>
                  <a:spcPct val="80000"/>
                </a:lnSpc>
              </a:pPr>
              <a:r>
                <a:rPr lang="en-US" sz="4000" b="1" dirty="0">
                  <a:solidFill>
                    <a:srgbClr val="FFFFFF"/>
                  </a:solidFill>
                  <a:effectLst/>
                  <a:latin typeface="Proxima Nova Black" panose="02000506030000020004" pitchFamily="2" charset="0"/>
                </a:rPr>
                <a:t>   + SHARE</a:t>
              </a:r>
            </a:p>
          </p:txBody>
        </p:sp>
        <p:sp>
          <p:nvSpPr>
            <p:cNvPr id="10" name="TextBox 9">
              <a:extLst>
                <a:ext uri="{FF2B5EF4-FFF2-40B4-BE49-F238E27FC236}">
                  <a16:creationId xmlns:a16="http://schemas.microsoft.com/office/drawing/2014/main" id="{E33C63BF-F3CA-89C7-775C-3F00CACDBD3D}"/>
                </a:ext>
              </a:extLst>
            </p:cNvPr>
            <p:cNvSpPr txBox="1"/>
            <p:nvPr/>
          </p:nvSpPr>
          <p:spPr>
            <a:xfrm>
              <a:off x="0" y="11920639"/>
              <a:ext cx="28021983" cy="5860218"/>
            </a:xfrm>
            <a:prstGeom prst="rect">
              <a:avLst/>
            </a:prstGeom>
            <a:noFill/>
          </p:spPr>
          <p:txBody>
            <a:bodyPr wrap="square" rtlCol="0">
              <a:spAutoFit/>
            </a:bodyPr>
            <a:lstStyle/>
            <a:p>
              <a:pPr algn="ctr"/>
              <a:r>
                <a:rPr lang="en-US" sz="10000" b="1" dirty="0">
                  <a:solidFill>
                    <a:srgbClr val="1D2956"/>
                  </a:solidFill>
                  <a:latin typeface="Proxima Nova Black" panose="02000506030000020004" pitchFamily="2" charset="0"/>
                </a:rPr>
                <a:t>ENGAGE</a:t>
              </a:r>
            </a:p>
          </p:txBody>
        </p:sp>
      </p:grpSp>
      <p:sp>
        <p:nvSpPr>
          <p:cNvPr id="11" name="TextBox 10">
            <a:extLst>
              <a:ext uri="{FF2B5EF4-FFF2-40B4-BE49-F238E27FC236}">
                <a16:creationId xmlns:a16="http://schemas.microsoft.com/office/drawing/2014/main" id="{406FFB55-5EEF-5DE6-0A08-A752E8819C8D}"/>
              </a:ext>
            </a:extLst>
          </p:cNvPr>
          <p:cNvSpPr txBox="1"/>
          <p:nvPr/>
        </p:nvSpPr>
        <p:spPr>
          <a:xfrm>
            <a:off x="1139990" y="2208702"/>
            <a:ext cx="9937315" cy="2785378"/>
          </a:xfrm>
          <a:prstGeom prst="rect">
            <a:avLst/>
          </a:prstGeom>
          <a:noFill/>
        </p:spPr>
        <p:txBody>
          <a:bodyPr wrap="square" rtlCol="0">
            <a:spAutoFit/>
          </a:bodyPr>
          <a:lstStyle/>
          <a:p>
            <a:pPr algn="ctr"/>
            <a:r>
              <a:rPr lang="en-US" sz="3500" b="1" dirty="0">
                <a:solidFill>
                  <a:srgbClr val="FFFFFF"/>
                </a:solidFill>
                <a:effectLst/>
                <a:latin typeface="Proxima Nova A" panose="02000506030000020004" pitchFamily="2" charset="0"/>
              </a:rPr>
              <a:t>We want to</a:t>
            </a:r>
            <a:r>
              <a:rPr lang="en-US" sz="3500" b="1" dirty="0">
                <a:solidFill>
                  <a:srgbClr val="FFFFFF"/>
                </a:solidFill>
                <a:latin typeface="Proxima Nova A" panose="02000506030000020004" pitchFamily="2" charset="0"/>
              </a:rPr>
              <a:t> LEARN your stories,</a:t>
            </a:r>
          </a:p>
          <a:p>
            <a:pPr algn="ctr"/>
            <a:r>
              <a:rPr lang="en-US" sz="3500" b="1" dirty="0">
                <a:solidFill>
                  <a:srgbClr val="FFFFFF"/>
                </a:solidFill>
                <a:latin typeface="Proxima Nova A" panose="02000506030000020004" pitchFamily="2" charset="0"/>
              </a:rPr>
              <a:t>SHARE other customer stories and</a:t>
            </a:r>
          </a:p>
          <a:p>
            <a:pPr algn="ctr"/>
            <a:r>
              <a:rPr lang="en-US" sz="3500" b="1" dirty="0">
                <a:solidFill>
                  <a:srgbClr val="FFFFFF"/>
                </a:solidFill>
                <a:latin typeface="Proxima Nova A" panose="02000506030000020004" pitchFamily="2" charset="0"/>
              </a:rPr>
              <a:t>introduce you to our transit ambassadors.</a:t>
            </a:r>
            <a:endParaRPr lang="en-US" sz="3500" b="1" dirty="0">
              <a:solidFill>
                <a:srgbClr val="FFFFFF"/>
              </a:solidFill>
              <a:effectLst/>
              <a:latin typeface="Proxima Nova A" panose="02000506030000020004" pitchFamily="2" charset="0"/>
            </a:endParaRPr>
          </a:p>
          <a:p>
            <a:pPr algn="ctr"/>
            <a:endParaRPr lang="en-US" sz="3500" b="1" dirty="0">
              <a:solidFill>
                <a:srgbClr val="FFFFFF"/>
              </a:solidFill>
              <a:effectLst/>
              <a:latin typeface="Proxima Nova A" panose="02000506030000020004" pitchFamily="2" charset="0"/>
            </a:endParaRPr>
          </a:p>
          <a:p>
            <a:pPr algn="ctr"/>
            <a:r>
              <a:rPr lang="en-US" sz="3500" b="1" dirty="0">
                <a:solidFill>
                  <a:srgbClr val="FFFFFF"/>
                </a:solidFill>
                <a:effectLst/>
                <a:latin typeface="Proxima Nova A" panose="02000506030000020004" pitchFamily="2" charset="0"/>
              </a:rPr>
              <a:t>We’re listening, and we hope you’ll join us.</a:t>
            </a:r>
            <a:endParaRPr lang="en-US" sz="3500" dirty="0">
              <a:solidFill>
                <a:srgbClr val="FFFFFF"/>
              </a:solidFill>
              <a:effectLst/>
              <a:latin typeface="Proxima Nova A" panose="02000506030000020004" pitchFamily="2" charset="0"/>
            </a:endParaRPr>
          </a:p>
        </p:txBody>
      </p:sp>
      <p:sp>
        <p:nvSpPr>
          <p:cNvPr id="4" name="TextBox 3"/>
          <p:cNvSpPr txBox="1"/>
          <p:nvPr/>
        </p:nvSpPr>
        <p:spPr>
          <a:xfrm>
            <a:off x="11716137" y="6409592"/>
            <a:ext cx="501161" cy="371183"/>
          </a:xfrm>
          <a:prstGeom prst="rect">
            <a:avLst/>
          </a:prstGeom>
          <a:noFill/>
        </p:spPr>
        <p:txBody>
          <a:bodyPr wrap="square" rtlCol="0">
            <a:spAutoFit/>
          </a:bodyPr>
          <a:lstStyle/>
          <a:p>
            <a:r>
              <a:rPr lang="en-US" dirty="0" smtClean="0">
                <a:solidFill>
                  <a:schemeClr val="bg2"/>
                </a:solidFill>
              </a:rPr>
              <a:t>33</a:t>
            </a:r>
            <a:endParaRPr lang="en-US" dirty="0">
              <a:solidFill>
                <a:schemeClr val="bg2"/>
              </a:solidFill>
            </a:endParaRPr>
          </a:p>
        </p:txBody>
      </p:sp>
    </p:spTree>
    <p:extLst>
      <p:ext uri="{BB962C8B-B14F-4D97-AF65-F5344CB8AC3E}">
        <p14:creationId xmlns:p14="http://schemas.microsoft.com/office/powerpoint/2010/main" val="2048574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6552A2B7-BCAE-E347-A6EB-91EDA71C9957}"/>
              </a:ext>
            </a:extLst>
          </p:cNvPr>
          <p:cNvSpPr/>
          <p:nvPr/>
        </p:nvSpPr>
        <p:spPr>
          <a:xfrm>
            <a:off x="0" y="7806"/>
            <a:ext cx="12192000" cy="6850193"/>
          </a:xfrm>
          <a:prstGeom prst="rect">
            <a:avLst/>
          </a:prstGeom>
          <a:solidFill>
            <a:srgbClr val="1D29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0D26C25-AEFB-7CF8-22DA-AAF556F2DB14}"/>
              </a:ext>
            </a:extLst>
          </p:cNvPr>
          <p:cNvPicPr>
            <a:picLocks noChangeAspect="1"/>
          </p:cNvPicPr>
          <p:nvPr/>
        </p:nvPicPr>
        <p:blipFill>
          <a:blip r:embed="rId3"/>
          <a:stretch>
            <a:fillRect/>
          </a:stretch>
        </p:blipFill>
        <p:spPr>
          <a:xfrm>
            <a:off x="3779229" y="5665006"/>
            <a:ext cx="4633542" cy="1115769"/>
          </a:xfrm>
          <a:prstGeom prst="rect">
            <a:avLst/>
          </a:prstGeom>
        </p:spPr>
      </p:pic>
      <p:grpSp>
        <p:nvGrpSpPr>
          <p:cNvPr id="7" name="Group 6">
            <a:extLst>
              <a:ext uri="{FF2B5EF4-FFF2-40B4-BE49-F238E27FC236}">
                <a16:creationId xmlns:a16="http://schemas.microsoft.com/office/drawing/2014/main" id="{2687F016-48D1-2233-F567-9A94D9FAB7DB}"/>
              </a:ext>
            </a:extLst>
          </p:cNvPr>
          <p:cNvGrpSpPr/>
          <p:nvPr/>
        </p:nvGrpSpPr>
        <p:grpSpPr>
          <a:xfrm>
            <a:off x="-1" y="-325680"/>
            <a:ext cx="12217299" cy="1631216"/>
            <a:chOff x="0" y="11920639"/>
            <a:chExt cx="43891200" cy="5860218"/>
          </a:xfrm>
        </p:grpSpPr>
        <p:pic>
          <p:nvPicPr>
            <p:cNvPr id="8" name="Picture 7">
              <a:extLst>
                <a:ext uri="{FF2B5EF4-FFF2-40B4-BE49-F238E27FC236}">
                  <a16:creationId xmlns:a16="http://schemas.microsoft.com/office/drawing/2014/main" id="{EF7CA485-BD8E-F512-1540-D3B17A8AE38D}"/>
                </a:ext>
              </a:extLst>
            </p:cNvPr>
            <p:cNvPicPr>
              <a:picLocks noChangeAspect="1"/>
            </p:cNvPicPr>
            <p:nvPr/>
          </p:nvPicPr>
          <p:blipFill>
            <a:blip r:embed="rId4"/>
            <a:stretch>
              <a:fillRect/>
            </a:stretch>
          </p:blipFill>
          <p:spPr>
            <a:xfrm>
              <a:off x="0" y="12197420"/>
              <a:ext cx="43891200" cy="5390147"/>
            </a:xfrm>
            <a:prstGeom prst="rect">
              <a:avLst/>
            </a:prstGeom>
          </p:spPr>
        </p:pic>
        <p:sp>
          <p:nvSpPr>
            <p:cNvPr id="9" name="TextBox 8">
              <a:extLst>
                <a:ext uri="{FF2B5EF4-FFF2-40B4-BE49-F238E27FC236}">
                  <a16:creationId xmlns:a16="http://schemas.microsoft.com/office/drawing/2014/main" id="{CEF7B4A3-BB5D-40F2-D92E-1AE991824CBD}"/>
                </a:ext>
              </a:extLst>
            </p:cNvPr>
            <p:cNvSpPr txBox="1"/>
            <p:nvPr/>
          </p:nvSpPr>
          <p:spPr>
            <a:xfrm>
              <a:off x="31779717" y="13300720"/>
              <a:ext cx="11983014" cy="3869956"/>
            </a:xfrm>
            <a:prstGeom prst="rect">
              <a:avLst/>
            </a:prstGeom>
            <a:noFill/>
          </p:spPr>
          <p:txBody>
            <a:bodyPr wrap="square" rtlCol="0">
              <a:spAutoFit/>
            </a:bodyPr>
            <a:lstStyle/>
            <a:p>
              <a:pPr>
                <a:lnSpc>
                  <a:spcPct val="80000"/>
                </a:lnSpc>
              </a:pPr>
              <a:r>
                <a:rPr lang="en-US" sz="4000" b="1" dirty="0">
                  <a:solidFill>
                    <a:srgbClr val="FFFFFF"/>
                  </a:solidFill>
                  <a:effectLst/>
                  <a:latin typeface="Proxima Nova Black" panose="02000506030000020004" pitchFamily="2" charset="0"/>
                </a:rPr>
                <a:t>LEARN</a:t>
              </a:r>
            </a:p>
            <a:p>
              <a:pPr>
                <a:lnSpc>
                  <a:spcPct val="80000"/>
                </a:lnSpc>
              </a:pPr>
              <a:r>
                <a:rPr lang="en-US" sz="4000" b="1" dirty="0">
                  <a:solidFill>
                    <a:srgbClr val="FFFFFF"/>
                  </a:solidFill>
                  <a:effectLst/>
                  <a:latin typeface="Proxima Nova Black" panose="02000506030000020004" pitchFamily="2" charset="0"/>
                </a:rPr>
                <a:t>   + SHARE</a:t>
              </a:r>
            </a:p>
          </p:txBody>
        </p:sp>
        <p:sp>
          <p:nvSpPr>
            <p:cNvPr id="10" name="TextBox 9">
              <a:extLst>
                <a:ext uri="{FF2B5EF4-FFF2-40B4-BE49-F238E27FC236}">
                  <a16:creationId xmlns:a16="http://schemas.microsoft.com/office/drawing/2014/main" id="{E33C63BF-F3CA-89C7-775C-3F00CACDBD3D}"/>
                </a:ext>
              </a:extLst>
            </p:cNvPr>
            <p:cNvSpPr txBox="1"/>
            <p:nvPr/>
          </p:nvSpPr>
          <p:spPr>
            <a:xfrm>
              <a:off x="0" y="11920639"/>
              <a:ext cx="28021983" cy="5860218"/>
            </a:xfrm>
            <a:prstGeom prst="rect">
              <a:avLst/>
            </a:prstGeom>
            <a:noFill/>
          </p:spPr>
          <p:txBody>
            <a:bodyPr wrap="square" rtlCol="0">
              <a:spAutoFit/>
            </a:bodyPr>
            <a:lstStyle/>
            <a:p>
              <a:pPr algn="ctr"/>
              <a:r>
                <a:rPr lang="en-US" sz="10000" b="1" dirty="0">
                  <a:solidFill>
                    <a:srgbClr val="1D2956"/>
                  </a:solidFill>
                  <a:latin typeface="Proxima Nova Black" panose="02000506030000020004" pitchFamily="2" charset="0"/>
                </a:rPr>
                <a:t>ENGAGE</a:t>
              </a:r>
            </a:p>
          </p:txBody>
        </p:sp>
      </p:grpSp>
      <p:sp>
        <p:nvSpPr>
          <p:cNvPr id="11" name="TextBox 10">
            <a:extLst>
              <a:ext uri="{FF2B5EF4-FFF2-40B4-BE49-F238E27FC236}">
                <a16:creationId xmlns:a16="http://schemas.microsoft.com/office/drawing/2014/main" id="{406FFB55-5EEF-5DE6-0A08-A752E8819C8D}"/>
              </a:ext>
            </a:extLst>
          </p:cNvPr>
          <p:cNvSpPr txBox="1"/>
          <p:nvPr/>
        </p:nvSpPr>
        <p:spPr>
          <a:xfrm>
            <a:off x="1139990" y="2208702"/>
            <a:ext cx="9937315" cy="3431709"/>
          </a:xfrm>
          <a:prstGeom prst="rect">
            <a:avLst/>
          </a:prstGeom>
          <a:noFill/>
        </p:spPr>
        <p:txBody>
          <a:bodyPr wrap="square" rtlCol="0">
            <a:spAutoFit/>
          </a:bodyPr>
          <a:lstStyle/>
          <a:p>
            <a:pPr algn="ctr"/>
            <a:r>
              <a:rPr lang="en-US" sz="3500" b="1" dirty="0">
                <a:solidFill>
                  <a:schemeClr val="accent6"/>
                </a:solidFill>
                <a:effectLst/>
                <a:latin typeface="Proxima Nova" panose="02000506030000020004" pitchFamily="2" charset="0"/>
              </a:rPr>
              <a:t>Meet YOUR </a:t>
            </a:r>
            <a:r>
              <a:rPr lang="en-US" sz="3500" b="1" dirty="0">
                <a:solidFill>
                  <a:schemeClr val="accent6"/>
                </a:solidFill>
                <a:latin typeface="Proxima Nova" panose="02000506030000020004" pitchFamily="2" charset="0"/>
              </a:rPr>
              <a:t>transit ambassadors:</a:t>
            </a:r>
          </a:p>
          <a:p>
            <a:pPr algn="ctr"/>
            <a:r>
              <a:rPr lang="en-US" sz="2800" b="1" i="0" dirty="0">
                <a:solidFill>
                  <a:schemeClr val="accent6"/>
                </a:solidFill>
                <a:effectLst/>
                <a:latin typeface="Proxima Nova" panose="02000506030000020004" pitchFamily="2" charset="0"/>
              </a:rPr>
              <a:t>Executive Leadership Team, bus operators, train conductors, customer service representatives and our team of ENVOYs who spend their days traveling around the area, talking with and providing aid to our customers.</a:t>
            </a:r>
          </a:p>
          <a:p>
            <a:pPr algn="ctr"/>
            <a:endParaRPr lang="en-US" sz="3500" b="1" dirty="0">
              <a:solidFill>
                <a:srgbClr val="FFFFFF"/>
              </a:solidFill>
              <a:effectLst/>
              <a:latin typeface="Proxima Nova A" panose="02000506030000020004" pitchFamily="2" charset="0"/>
            </a:endParaRPr>
          </a:p>
          <a:p>
            <a:pPr algn="ctr"/>
            <a:r>
              <a:rPr lang="en-US" sz="3500" b="1" dirty="0">
                <a:solidFill>
                  <a:srgbClr val="FFFFFF"/>
                </a:solidFill>
                <a:effectLst/>
                <a:latin typeface="Proxima Nova A" panose="02000506030000020004" pitchFamily="2" charset="0"/>
              </a:rPr>
              <a:t>We’re listening, and we hope you’ll join us.</a:t>
            </a:r>
            <a:endParaRPr lang="en-US" sz="3500" dirty="0">
              <a:solidFill>
                <a:srgbClr val="FFFFFF"/>
              </a:solidFill>
              <a:effectLst/>
              <a:latin typeface="Proxima Nova A" panose="02000506030000020004" pitchFamily="2" charset="0"/>
            </a:endParaRPr>
          </a:p>
        </p:txBody>
      </p:sp>
      <p:sp>
        <p:nvSpPr>
          <p:cNvPr id="4" name="TextBox 3"/>
          <p:cNvSpPr txBox="1"/>
          <p:nvPr/>
        </p:nvSpPr>
        <p:spPr>
          <a:xfrm>
            <a:off x="11698552" y="6411443"/>
            <a:ext cx="518746" cy="369332"/>
          </a:xfrm>
          <a:prstGeom prst="rect">
            <a:avLst/>
          </a:prstGeom>
          <a:noFill/>
        </p:spPr>
        <p:txBody>
          <a:bodyPr wrap="square" rtlCol="0">
            <a:spAutoFit/>
          </a:bodyPr>
          <a:lstStyle/>
          <a:p>
            <a:r>
              <a:rPr lang="en-US" dirty="0" smtClean="0">
                <a:solidFill>
                  <a:schemeClr val="bg2"/>
                </a:solidFill>
              </a:rPr>
              <a:t>34</a:t>
            </a:r>
            <a:endParaRPr lang="en-US" dirty="0">
              <a:solidFill>
                <a:schemeClr val="bg2"/>
              </a:solidFill>
            </a:endParaRPr>
          </a:p>
        </p:txBody>
      </p:sp>
    </p:spTree>
    <p:extLst>
      <p:ext uri="{BB962C8B-B14F-4D97-AF65-F5344CB8AC3E}">
        <p14:creationId xmlns:p14="http://schemas.microsoft.com/office/powerpoint/2010/main" val="2434845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6552A2B7-BCAE-E347-A6EB-91EDA71C9957}"/>
              </a:ext>
            </a:extLst>
          </p:cNvPr>
          <p:cNvSpPr/>
          <p:nvPr/>
        </p:nvSpPr>
        <p:spPr>
          <a:xfrm>
            <a:off x="0" y="7806"/>
            <a:ext cx="12192000" cy="6850193"/>
          </a:xfrm>
          <a:prstGeom prst="rect">
            <a:avLst/>
          </a:prstGeom>
          <a:solidFill>
            <a:srgbClr val="1D29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0D26C25-AEFB-7CF8-22DA-AAF556F2DB14}"/>
              </a:ext>
            </a:extLst>
          </p:cNvPr>
          <p:cNvPicPr>
            <a:picLocks noChangeAspect="1"/>
          </p:cNvPicPr>
          <p:nvPr/>
        </p:nvPicPr>
        <p:blipFill>
          <a:blip r:embed="rId3"/>
          <a:stretch>
            <a:fillRect/>
          </a:stretch>
        </p:blipFill>
        <p:spPr>
          <a:xfrm>
            <a:off x="3779229" y="5665006"/>
            <a:ext cx="4633542" cy="1115769"/>
          </a:xfrm>
          <a:prstGeom prst="rect">
            <a:avLst/>
          </a:prstGeom>
        </p:spPr>
      </p:pic>
      <p:grpSp>
        <p:nvGrpSpPr>
          <p:cNvPr id="7" name="Group 6">
            <a:extLst>
              <a:ext uri="{FF2B5EF4-FFF2-40B4-BE49-F238E27FC236}">
                <a16:creationId xmlns:a16="http://schemas.microsoft.com/office/drawing/2014/main" id="{2687F016-48D1-2233-F567-9A94D9FAB7DB}"/>
              </a:ext>
            </a:extLst>
          </p:cNvPr>
          <p:cNvGrpSpPr/>
          <p:nvPr/>
        </p:nvGrpSpPr>
        <p:grpSpPr>
          <a:xfrm>
            <a:off x="-1" y="-325680"/>
            <a:ext cx="12217299" cy="1631216"/>
            <a:chOff x="0" y="11920639"/>
            <a:chExt cx="43891200" cy="5860218"/>
          </a:xfrm>
        </p:grpSpPr>
        <p:pic>
          <p:nvPicPr>
            <p:cNvPr id="8" name="Picture 7">
              <a:extLst>
                <a:ext uri="{FF2B5EF4-FFF2-40B4-BE49-F238E27FC236}">
                  <a16:creationId xmlns:a16="http://schemas.microsoft.com/office/drawing/2014/main" id="{EF7CA485-BD8E-F512-1540-D3B17A8AE38D}"/>
                </a:ext>
              </a:extLst>
            </p:cNvPr>
            <p:cNvPicPr>
              <a:picLocks noChangeAspect="1"/>
            </p:cNvPicPr>
            <p:nvPr/>
          </p:nvPicPr>
          <p:blipFill>
            <a:blip r:embed="rId4"/>
            <a:stretch>
              <a:fillRect/>
            </a:stretch>
          </p:blipFill>
          <p:spPr>
            <a:xfrm>
              <a:off x="0" y="12197420"/>
              <a:ext cx="43891200" cy="5390147"/>
            </a:xfrm>
            <a:prstGeom prst="rect">
              <a:avLst/>
            </a:prstGeom>
          </p:spPr>
        </p:pic>
        <p:sp>
          <p:nvSpPr>
            <p:cNvPr id="9" name="TextBox 8">
              <a:extLst>
                <a:ext uri="{FF2B5EF4-FFF2-40B4-BE49-F238E27FC236}">
                  <a16:creationId xmlns:a16="http://schemas.microsoft.com/office/drawing/2014/main" id="{CEF7B4A3-BB5D-40F2-D92E-1AE991824CBD}"/>
                </a:ext>
              </a:extLst>
            </p:cNvPr>
            <p:cNvSpPr txBox="1"/>
            <p:nvPr/>
          </p:nvSpPr>
          <p:spPr>
            <a:xfrm>
              <a:off x="31779717" y="13300720"/>
              <a:ext cx="11983014" cy="3869956"/>
            </a:xfrm>
            <a:prstGeom prst="rect">
              <a:avLst/>
            </a:prstGeom>
            <a:noFill/>
          </p:spPr>
          <p:txBody>
            <a:bodyPr wrap="square" rtlCol="0">
              <a:spAutoFit/>
            </a:bodyPr>
            <a:lstStyle/>
            <a:p>
              <a:pPr>
                <a:lnSpc>
                  <a:spcPct val="80000"/>
                </a:lnSpc>
              </a:pPr>
              <a:r>
                <a:rPr lang="en-US" sz="4000" b="1" dirty="0">
                  <a:solidFill>
                    <a:srgbClr val="FFFFFF"/>
                  </a:solidFill>
                  <a:effectLst/>
                  <a:latin typeface="Proxima Nova Black" panose="02000506030000020004" pitchFamily="2" charset="0"/>
                </a:rPr>
                <a:t>LEARN</a:t>
              </a:r>
            </a:p>
            <a:p>
              <a:pPr>
                <a:lnSpc>
                  <a:spcPct val="80000"/>
                </a:lnSpc>
              </a:pPr>
              <a:r>
                <a:rPr lang="en-US" sz="4000" b="1" dirty="0">
                  <a:solidFill>
                    <a:srgbClr val="FFFFFF"/>
                  </a:solidFill>
                  <a:effectLst/>
                  <a:latin typeface="Proxima Nova Black" panose="02000506030000020004" pitchFamily="2" charset="0"/>
                </a:rPr>
                <a:t>   + SHARE</a:t>
              </a:r>
            </a:p>
          </p:txBody>
        </p:sp>
        <p:sp>
          <p:nvSpPr>
            <p:cNvPr id="10" name="TextBox 9">
              <a:extLst>
                <a:ext uri="{FF2B5EF4-FFF2-40B4-BE49-F238E27FC236}">
                  <a16:creationId xmlns:a16="http://schemas.microsoft.com/office/drawing/2014/main" id="{E33C63BF-F3CA-89C7-775C-3F00CACDBD3D}"/>
                </a:ext>
              </a:extLst>
            </p:cNvPr>
            <p:cNvSpPr txBox="1"/>
            <p:nvPr/>
          </p:nvSpPr>
          <p:spPr>
            <a:xfrm>
              <a:off x="0" y="11920639"/>
              <a:ext cx="28021983" cy="5860218"/>
            </a:xfrm>
            <a:prstGeom prst="rect">
              <a:avLst/>
            </a:prstGeom>
            <a:noFill/>
          </p:spPr>
          <p:txBody>
            <a:bodyPr wrap="square" rtlCol="0">
              <a:spAutoFit/>
            </a:bodyPr>
            <a:lstStyle/>
            <a:p>
              <a:pPr algn="ctr"/>
              <a:r>
                <a:rPr lang="en-US" sz="10000" b="1" dirty="0">
                  <a:solidFill>
                    <a:srgbClr val="1D2956"/>
                  </a:solidFill>
                  <a:latin typeface="Proxima Nova Black" panose="02000506030000020004" pitchFamily="2" charset="0"/>
                </a:rPr>
                <a:t>ENGAGE</a:t>
              </a:r>
            </a:p>
          </p:txBody>
        </p:sp>
      </p:grpSp>
      <p:sp>
        <p:nvSpPr>
          <p:cNvPr id="11" name="TextBox 10">
            <a:extLst>
              <a:ext uri="{FF2B5EF4-FFF2-40B4-BE49-F238E27FC236}">
                <a16:creationId xmlns:a16="http://schemas.microsoft.com/office/drawing/2014/main" id="{406FFB55-5EEF-5DE6-0A08-A752E8819C8D}"/>
              </a:ext>
            </a:extLst>
          </p:cNvPr>
          <p:cNvSpPr txBox="1"/>
          <p:nvPr/>
        </p:nvSpPr>
        <p:spPr>
          <a:xfrm>
            <a:off x="973037" y="2224975"/>
            <a:ext cx="10271221" cy="3400931"/>
          </a:xfrm>
          <a:prstGeom prst="rect">
            <a:avLst/>
          </a:prstGeom>
          <a:noFill/>
        </p:spPr>
        <p:txBody>
          <a:bodyPr wrap="square" rtlCol="0">
            <a:spAutoFit/>
          </a:bodyPr>
          <a:lstStyle/>
          <a:p>
            <a:pPr algn="ctr"/>
            <a:r>
              <a:rPr lang="en-US" sz="3500" b="1" dirty="0">
                <a:solidFill>
                  <a:srgbClr val="FFFFFF"/>
                </a:solidFill>
                <a:effectLst/>
                <a:latin typeface="Proxima Nova A" panose="02000506030000020004" pitchFamily="2" charset="0"/>
              </a:rPr>
              <a:t>In addition to the community gatherings,</a:t>
            </a:r>
          </a:p>
          <a:p>
            <a:pPr algn="ctr"/>
            <a:r>
              <a:rPr lang="en-US" sz="3500" b="1" dirty="0">
                <a:solidFill>
                  <a:srgbClr val="FFFFFF"/>
                </a:solidFill>
                <a:latin typeface="Proxima Nova A" panose="02000506030000020004" pitchFamily="2" charset="0"/>
              </a:rPr>
              <a:t>we</a:t>
            </a:r>
            <a:r>
              <a:rPr lang="en-US" sz="3500" b="1" dirty="0">
                <a:solidFill>
                  <a:srgbClr val="FFFFFF"/>
                </a:solidFill>
                <a:effectLst/>
                <a:latin typeface="Proxima Nova A" panose="02000506030000020004" pitchFamily="2" charset="0"/>
              </a:rPr>
              <a:t> have created an online platform where you can SHARE your comments, ideas and concerns.</a:t>
            </a:r>
          </a:p>
          <a:p>
            <a:pPr algn="ctr"/>
            <a:r>
              <a:rPr lang="en-US" sz="4000" b="1" dirty="0">
                <a:solidFill>
                  <a:srgbClr val="FFFFFF"/>
                </a:solidFill>
                <a:latin typeface="Proxima Nova A" panose="02000506030000020004" pitchFamily="2" charset="0"/>
              </a:rPr>
              <a:t> </a:t>
            </a:r>
            <a:r>
              <a:rPr lang="en-US" sz="4000" b="1" dirty="0" err="1">
                <a:solidFill>
                  <a:srgbClr val="FFFFFF"/>
                </a:solidFill>
                <a:latin typeface="Proxima Nova A" panose="02000506030000020004" pitchFamily="2" charset="0"/>
              </a:rPr>
              <a:t>ridetrinitymetro.org</a:t>
            </a:r>
            <a:r>
              <a:rPr lang="en-US" sz="4000" b="1" dirty="0">
                <a:solidFill>
                  <a:srgbClr val="FFFFFF"/>
                </a:solidFill>
                <a:latin typeface="Proxima Nova A" panose="02000506030000020004" pitchFamily="2" charset="0"/>
              </a:rPr>
              <a:t>/engage</a:t>
            </a:r>
            <a:endParaRPr lang="en-US" sz="4000" b="1" dirty="0">
              <a:solidFill>
                <a:srgbClr val="FFFFFF"/>
              </a:solidFill>
              <a:effectLst/>
              <a:latin typeface="Proxima Nova A" panose="02000506030000020004" pitchFamily="2" charset="0"/>
            </a:endParaRPr>
          </a:p>
          <a:p>
            <a:pPr algn="ctr"/>
            <a:endParaRPr lang="en-US" sz="3500" b="1" dirty="0">
              <a:solidFill>
                <a:srgbClr val="FFFFFF"/>
              </a:solidFill>
              <a:effectLst/>
              <a:latin typeface="Proxima Nova A" panose="02000506030000020004" pitchFamily="2" charset="0"/>
            </a:endParaRPr>
          </a:p>
          <a:p>
            <a:pPr algn="ctr"/>
            <a:r>
              <a:rPr lang="en-US" sz="3500" b="1" dirty="0">
                <a:solidFill>
                  <a:srgbClr val="FFFFFF"/>
                </a:solidFill>
                <a:effectLst/>
                <a:latin typeface="Proxima Nova A" panose="02000506030000020004" pitchFamily="2" charset="0"/>
              </a:rPr>
              <a:t>We’re listening, and we hope you’ll join us.</a:t>
            </a:r>
            <a:endParaRPr lang="en-US" sz="3500" dirty="0">
              <a:solidFill>
                <a:srgbClr val="FFFFFF"/>
              </a:solidFill>
              <a:effectLst/>
              <a:latin typeface="Proxima Nova A" panose="02000506030000020004" pitchFamily="2" charset="0"/>
            </a:endParaRPr>
          </a:p>
        </p:txBody>
      </p:sp>
      <p:sp>
        <p:nvSpPr>
          <p:cNvPr id="13" name="Merge 12">
            <a:extLst>
              <a:ext uri="{FF2B5EF4-FFF2-40B4-BE49-F238E27FC236}">
                <a16:creationId xmlns:a16="http://schemas.microsoft.com/office/drawing/2014/main" id="{B1A2A854-7002-16E9-4728-036219A14428}"/>
              </a:ext>
            </a:extLst>
          </p:cNvPr>
          <p:cNvSpPr/>
          <p:nvPr/>
        </p:nvSpPr>
        <p:spPr>
          <a:xfrm rot="5400000">
            <a:off x="9487190" y="4051211"/>
            <a:ext cx="543697" cy="292158"/>
          </a:xfrm>
          <a:prstGeom prst="flowChartMerg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erge 13">
            <a:extLst>
              <a:ext uri="{FF2B5EF4-FFF2-40B4-BE49-F238E27FC236}">
                <a16:creationId xmlns:a16="http://schemas.microsoft.com/office/drawing/2014/main" id="{2D26BA90-6C1F-4C27-E66E-044EEDDFF1CE}"/>
              </a:ext>
            </a:extLst>
          </p:cNvPr>
          <p:cNvSpPr/>
          <p:nvPr/>
        </p:nvSpPr>
        <p:spPr>
          <a:xfrm rot="16200000" flipH="1">
            <a:off x="2307192" y="4051211"/>
            <a:ext cx="543697" cy="292158"/>
          </a:xfrm>
          <a:prstGeom prst="flowChartMerg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698552" y="6411443"/>
            <a:ext cx="518746" cy="369332"/>
          </a:xfrm>
          <a:prstGeom prst="rect">
            <a:avLst/>
          </a:prstGeom>
          <a:noFill/>
        </p:spPr>
        <p:txBody>
          <a:bodyPr wrap="square" rtlCol="0">
            <a:spAutoFit/>
          </a:bodyPr>
          <a:lstStyle/>
          <a:p>
            <a:r>
              <a:rPr lang="en-US" dirty="0" smtClean="0">
                <a:solidFill>
                  <a:schemeClr val="bg2"/>
                </a:solidFill>
              </a:rPr>
              <a:t>35</a:t>
            </a:r>
            <a:endParaRPr lang="en-US" dirty="0">
              <a:solidFill>
                <a:schemeClr val="bg2"/>
              </a:solidFill>
            </a:endParaRPr>
          </a:p>
        </p:txBody>
      </p:sp>
    </p:spTree>
    <p:extLst>
      <p:ext uri="{BB962C8B-B14F-4D97-AF65-F5344CB8AC3E}">
        <p14:creationId xmlns:p14="http://schemas.microsoft.com/office/powerpoint/2010/main" val="2291229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6552A2B7-BCAE-E347-A6EB-91EDA71C9957}"/>
              </a:ext>
            </a:extLst>
          </p:cNvPr>
          <p:cNvSpPr/>
          <p:nvPr/>
        </p:nvSpPr>
        <p:spPr>
          <a:xfrm>
            <a:off x="0" y="7806"/>
            <a:ext cx="12192000" cy="6850193"/>
          </a:xfrm>
          <a:prstGeom prst="rect">
            <a:avLst/>
          </a:prstGeom>
          <a:solidFill>
            <a:srgbClr val="1D29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0D26C25-AEFB-7CF8-22DA-AAF556F2DB14}"/>
              </a:ext>
            </a:extLst>
          </p:cNvPr>
          <p:cNvPicPr>
            <a:picLocks noChangeAspect="1"/>
          </p:cNvPicPr>
          <p:nvPr/>
        </p:nvPicPr>
        <p:blipFill>
          <a:blip r:embed="rId3"/>
          <a:stretch>
            <a:fillRect/>
          </a:stretch>
        </p:blipFill>
        <p:spPr>
          <a:xfrm>
            <a:off x="3779229" y="5665006"/>
            <a:ext cx="4633542" cy="1115769"/>
          </a:xfrm>
          <a:prstGeom prst="rect">
            <a:avLst/>
          </a:prstGeom>
        </p:spPr>
      </p:pic>
      <p:grpSp>
        <p:nvGrpSpPr>
          <p:cNvPr id="7" name="Group 6">
            <a:extLst>
              <a:ext uri="{FF2B5EF4-FFF2-40B4-BE49-F238E27FC236}">
                <a16:creationId xmlns:a16="http://schemas.microsoft.com/office/drawing/2014/main" id="{2687F016-48D1-2233-F567-9A94D9FAB7DB}"/>
              </a:ext>
            </a:extLst>
          </p:cNvPr>
          <p:cNvGrpSpPr/>
          <p:nvPr/>
        </p:nvGrpSpPr>
        <p:grpSpPr>
          <a:xfrm>
            <a:off x="-1" y="-325680"/>
            <a:ext cx="12217299" cy="1631216"/>
            <a:chOff x="0" y="11920639"/>
            <a:chExt cx="43891200" cy="5860218"/>
          </a:xfrm>
        </p:grpSpPr>
        <p:pic>
          <p:nvPicPr>
            <p:cNvPr id="8" name="Picture 7">
              <a:extLst>
                <a:ext uri="{FF2B5EF4-FFF2-40B4-BE49-F238E27FC236}">
                  <a16:creationId xmlns:a16="http://schemas.microsoft.com/office/drawing/2014/main" id="{EF7CA485-BD8E-F512-1540-D3B17A8AE38D}"/>
                </a:ext>
              </a:extLst>
            </p:cNvPr>
            <p:cNvPicPr>
              <a:picLocks noChangeAspect="1"/>
            </p:cNvPicPr>
            <p:nvPr/>
          </p:nvPicPr>
          <p:blipFill>
            <a:blip r:embed="rId4"/>
            <a:stretch>
              <a:fillRect/>
            </a:stretch>
          </p:blipFill>
          <p:spPr>
            <a:xfrm>
              <a:off x="0" y="12197420"/>
              <a:ext cx="43891200" cy="5390147"/>
            </a:xfrm>
            <a:prstGeom prst="rect">
              <a:avLst/>
            </a:prstGeom>
          </p:spPr>
        </p:pic>
        <p:sp>
          <p:nvSpPr>
            <p:cNvPr id="9" name="TextBox 8">
              <a:extLst>
                <a:ext uri="{FF2B5EF4-FFF2-40B4-BE49-F238E27FC236}">
                  <a16:creationId xmlns:a16="http://schemas.microsoft.com/office/drawing/2014/main" id="{CEF7B4A3-BB5D-40F2-D92E-1AE991824CBD}"/>
                </a:ext>
              </a:extLst>
            </p:cNvPr>
            <p:cNvSpPr txBox="1"/>
            <p:nvPr/>
          </p:nvSpPr>
          <p:spPr>
            <a:xfrm>
              <a:off x="31779717" y="13300720"/>
              <a:ext cx="11983014" cy="3869956"/>
            </a:xfrm>
            <a:prstGeom prst="rect">
              <a:avLst/>
            </a:prstGeom>
            <a:noFill/>
          </p:spPr>
          <p:txBody>
            <a:bodyPr wrap="square" rtlCol="0">
              <a:spAutoFit/>
            </a:bodyPr>
            <a:lstStyle/>
            <a:p>
              <a:pPr>
                <a:lnSpc>
                  <a:spcPct val="80000"/>
                </a:lnSpc>
              </a:pPr>
              <a:r>
                <a:rPr lang="en-US" sz="4000" b="1" dirty="0">
                  <a:solidFill>
                    <a:srgbClr val="FFFFFF"/>
                  </a:solidFill>
                  <a:effectLst/>
                  <a:latin typeface="Proxima Nova Black" panose="02000506030000020004" pitchFamily="2" charset="0"/>
                </a:rPr>
                <a:t>LEARN</a:t>
              </a:r>
            </a:p>
            <a:p>
              <a:pPr>
                <a:lnSpc>
                  <a:spcPct val="80000"/>
                </a:lnSpc>
              </a:pPr>
              <a:r>
                <a:rPr lang="en-US" sz="4000" b="1" dirty="0">
                  <a:solidFill>
                    <a:srgbClr val="FFFFFF"/>
                  </a:solidFill>
                  <a:effectLst/>
                  <a:latin typeface="Proxima Nova Black" panose="02000506030000020004" pitchFamily="2" charset="0"/>
                </a:rPr>
                <a:t>   + SHARE</a:t>
              </a:r>
            </a:p>
          </p:txBody>
        </p:sp>
        <p:sp>
          <p:nvSpPr>
            <p:cNvPr id="10" name="TextBox 9">
              <a:extLst>
                <a:ext uri="{FF2B5EF4-FFF2-40B4-BE49-F238E27FC236}">
                  <a16:creationId xmlns:a16="http://schemas.microsoft.com/office/drawing/2014/main" id="{E33C63BF-F3CA-89C7-775C-3F00CACDBD3D}"/>
                </a:ext>
              </a:extLst>
            </p:cNvPr>
            <p:cNvSpPr txBox="1"/>
            <p:nvPr/>
          </p:nvSpPr>
          <p:spPr>
            <a:xfrm>
              <a:off x="0" y="11920639"/>
              <a:ext cx="28021983" cy="5860218"/>
            </a:xfrm>
            <a:prstGeom prst="rect">
              <a:avLst/>
            </a:prstGeom>
            <a:noFill/>
          </p:spPr>
          <p:txBody>
            <a:bodyPr wrap="square" rtlCol="0">
              <a:spAutoFit/>
            </a:bodyPr>
            <a:lstStyle/>
            <a:p>
              <a:pPr algn="ctr"/>
              <a:r>
                <a:rPr lang="en-US" sz="10000" b="1" dirty="0">
                  <a:solidFill>
                    <a:srgbClr val="1D2956"/>
                  </a:solidFill>
                  <a:latin typeface="Proxima Nova Black" panose="02000506030000020004" pitchFamily="2" charset="0"/>
                </a:rPr>
                <a:t>ENGAGE</a:t>
              </a:r>
            </a:p>
          </p:txBody>
        </p:sp>
      </p:grpSp>
      <p:sp>
        <p:nvSpPr>
          <p:cNvPr id="11" name="TextBox 10">
            <a:extLst>
              <a:ext uri="{FF2B5EF4-FFF2-40B4-BE49-F238E27FC236}">
                <a16:creationId xmlns:a16="http://schemas.microsoft.com/office/drawing/2014/main" id="{406FFB55-5EEF-5DE6-0A08-A752E8819C8D}"/>
              </a:ext>
            </a:extLst>
          </p:cNvPr>
          <p:cNvSpPr txBox="1"/>
          <p:nvPr/>
        </p:nvSpPr>
        <p:spPr>
          <a:xfrm>
            <a:off x="1127342" y="4956840"/>
            <a:ext cx="9937315" cy="630942"/>
          </a:xfrm>
          <a:prstGeom prst="rect">
            <a:avLst/>
          </a:prstGeom>
          <a:noFill/>
        </p:spPr>
        <p:txBody>
          <a:bodyPr wrap="square" rtlCol="0">
            <a:spAutoFit/>
          </a:bodyPr>
          <a:lstStyle/>
          <a:p>
            <a:pPr algn="ctr"/>
            <a:r>
              <a:rPr lang="en-US" sz="3500" b="1" dirty="0">
                <a:solidFill>
                  <a:srgbClr val="FFFFFF"/>
                </a:solidFill>
                <a:effectLst/>
                <a:latin typeface="Proxima Nova A" panose="02000506030000020004" pitchFamily="2" charset="0"/>
              </a:rPr>
              <a:t>We’re listening, and we hope you’ll join us.</a:t>
            </a:r>
            <a:endParaRPr lang="en-US" sz="3500" dirty="0">
              <a:solidFill>
                <a:srgbClr val="FFFFFF"/>
              </a:solidFill>
              <a:effectLst/>
              <a:latin typeface="Proxima Nova A" panose="02000506030000020004" pitchFamily="2" charset="0"/>
            </a:endParaRPr>
          </a:p>
        </p:txBody>
      </p:sp>
      <p:pic>
        <p:nvPicPr>
          <p:cNvPr id="13" name="Picture 12">
            <a:extLst>
              <a:ext uri="{FF2B5EF4-FFF2-40B4-BE49-F238E27FC236}">
                <a16:creationId xmlns:a16="http://schemas.microsoft.com/office/drawing/2014/main" id="{E84113C7-3B83-570D-0A91-2DE1AA1D5B88}"/>
              </a:ext>
            </a:extLst>
          </p:cNvPr>
          <p:cNvPicPr>
            <a:picLocks noChangeAspect="1"/>
          </p:cNvPicPr>
          <p:nvPr/>
        </p:nvPicPr>
        <p:blipFill rotWithShape="1">
          <a:blip r:embed="rId5"/>
          <a:srcRect t="22248"/>
          <a:stretch/>
        </p:blipFill>
        <p:spPr>
          <a:xfrm>
            <a:off x="4398804" y="1771944"/>
            <a:ext cx="3394391" cy="3271029"/>
          </a:xfrm>
          <a:prstGeom prst="rect">
            <a:avLst/>
          </a:prstGeom>
        </p:spPr>
      </p:pic>
      <p:sp>
        <p:nvSpPr>
          <p:cNvPr id="4" name="TextBox 3"/>
          <p:cNvSpPr txBox="1"/>
          <p:nvPr/>
        </p:nvSpPr>
        <p:spPr>
          <a:xfrm>
            <a:off x="11672175" y="6411443"/>
            <a:ext cx="545123" cy="369332"/>
          </a:xfrm>
          <a:prstGeom prst="rect">
            <a:avLst/>
          </a:prstGeom>
          <a:noFill/>
        </p:spPr>
        <p:txBody>
          <a:bodyPr wrap="square" rtlCol="0">
            <a:spAutoFit/>
          </a:bodyPr>
          <a:lstStyle/>
          <a:p>
            <a:r>
              <a:rPr lang="en-US" dirty="0" smtClean="0">
                <a:solidFill>
                  <a:schemeClr val="bg2"/>
                </a:solidFill>
              </a:rPr>
              <a:t>36</a:t>
            </a:r>
            <a:endParaRPr lang="en-US" dirty="0">
              <a:solidFill>
                <a:schemeClr val="bg2"/>
              </a:solidFill>
            </a:endParaRPr>
          </a:p>
        </p:txBody>
      </p:sp>
    </p:spTree>
    <p:extLst>
      <p:ext uri="{BB962C8B-B14F-4D97-AF65-F5344CB8AC3E}">
        <p14:creationId xmlns:p14="http://schemas.microsoft.com/office/powerpoint/2010/main" val="4129601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1311" y="544100"/>
            <a:ext cx="8849373" cy="1321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bg2"/>
                </a:solidFill>
                <a:latin typeface="Arial Black" panose="020B0A04020102020204" pitchFamily="34" charset="0"/>
                <a:cs typeface="Arial" panose="020B0604020202020204" pitchFamily="34" charset="0"/>
              </a:rPr>
              <a:t>THANK YOU!</a:t>
            </a:r>
            <a:endParaRPr lang="en-US" sz="5400" dirty="0">
              <a:solidFill>
                <a:schemeClr val="bg2"/>
              </a:solidFill>
              <a:latin typeface="Arial Black" panose="020B0A04020102020204" pitchFamily="34" charset="0"/>
              <a:cs typeface="Arial" panose="020B0604020202020204" pitchFamily="34" charset="0"/>
            </a:endParaRPr>
          </a:p>
        </p:txBody>
      </p:sp>
      <p:sp>
        <p:nvSpPr>
          <p:cNvPr id="5" name="TextBox 4"/>
          <p:cNvSpPr txBox="1"/>
          <p:nvPr/>
        </p:nvSpPr>
        <p:spPr>
          <a:xfrm>
            <a:off x="5875425" y="6488668"/>
            <a:ext cx="441146" cy="369332"/>
          </a:xfrm>
          <a:prstGeom prst="rect">
            <a:avLst/>
          </a:prstGeom>
          <a:noFill/>
        </p:spPr>
        <p:txBody>
          <a:bodyPr wrap="none" rtlCol="0">
            <a:spAutoFit/>
          </a:bodyPr>
          <a:lstStyle/>
          <a:p>
            <a:fld id="{BC2D6965-4290-4818-A16A-74ACA568D390}" type="slidenum">
              <a:rPr lang="en-US" smtClean="0">
                <a:solidFill>
                  <a:srgbClr val="263476"/>
                </a:solidFill>
              </a:rPr>
              <a:t>37</a:t>
            </a:fld>
            <a:endParaRPr lang="en-US" dirty="0">
              <a:solidFill>
                <a:srgbClr val="263476"/>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311" y="1802425"/>
            <a:ext cx="8849374" cy="4088422"/>
          </a:xfrm>
          <a:prstGeom prst="rect">
            <a:avLst/>
          </a:prstGeom>
        </p:spPr>
      </p:pic>
    </p:spTree>
    <p:extLst>
      <p:ext uri="{BB962C8B-B14F-4D97-AF65-F5344CB8AC3E}">
        <p14:creationId xmlns:p14="http://schemas.microsoft.com/office/powerpoint/2010/main" val="68194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70149" y="224445"/>
            <a:ext cx="7442449" cy="1200329"/>
          </a:xfrm>
          <a:prstGeom prst="rect">
            <a:avLst/>
          </a:prstGeom>
          <a:noFill/>
        </p:spPr>
        <p:txBody>
          <a:bodyPr wrap="square" rtlCol="0">
            <a:spAutoFit/>
          </a:bodyPr>
          <a:lstStyle/>
          <a:p>
            <a:pPr algn="ctr"/>
            <a:r>
              <a:rPr lang="en-US" sz="3600" b="1" dirty="0" smtClean="0">
                <a:solidFill>
                  <a:schemeClr val="accent1"/>
                </a:solidFill>
                <a:latin typeface="Arial Black" panose="020B0A04020102020204" pitchFamily="34" charset="0"/>
              </a:rPr>
              <a:t>Proposed Changes  September 2024</a:t>
            </a:r>
            <a:endParaRPr lang="en-US" sz="3600" b="1" dirty="0">
              <a:solidFill>
                <a:schemeClr val="accent1"/>
              </a:solidFill>
              <a:latin typeface="Arial Black" panose="020B0A04020102020204" pitchFamily="34" charset="0"/>
            </a:endParaRPr>
          </a:p>
        </p:txBody>
      </p:sp>
      <p:sp>
        <p:nvSpPr>
          <p:cNvPr id="11" name="TextBox 10"/>
          <p:cNvSpPr txBox="1"/>
          <p:nvPr/>
        </p:nvSpPr>
        <p:spPr>
          <a:xfrm>
            <a:off x="388620" y="1424774"/>
            <a:ext cx="6583680" cy="4893647"/>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accent1"/>
                </a:solidFill>
              </a:rPr>
              <a:t>Route 5 </a:t>
            </a:r>
            <a:r>
              <a:rPr lang="en-US" sz="2400" dirty="0" smtClean="0">
                <a:solidFill>
                  <a:schemeClr val="accent1"/>
                </a:solidFill>
              </a:rPr>
              <a:t>– Increase frequency to 15 minutes</a:t>
            </a:r>
          </a:p>
          <a:p>
            <a:pPr marL="285750" indent="-285750">
              <a:buFont typeface="Arial" panose="020B0604020202020204" pitchFamily="34" charset="0"/>
              <a:buChar char="•"/>
            </a:pPr>
            <a:r>
              <a:rPr lang="en-US" sz="2400" b="1" dirty="0">
                <a:solidFill>
                  <a:schemeClr val="accent1"/>
                </a:solidFill>
              </a:rPr>
              <a:t>Route </a:t>
            </a:r>
            <a:r>
              <a:rPr lang="en-US" sz="2400" b="1" dirty="0" smtClean="0">
                <a:solidFill>
                  <a:schemeClr val="accent1"/>
                </a:solidFill>
              </a:rPr>
              <a:t>15 </a:t>
            </a:r>
            <a:r>
              <a:rPr lang="en-US" sz="2400" dirty="0">
                <a:solidFill>
                  <a:schemeClr val="accent1"/>
                </a:solidFill>
              </a:rPr>
              <a:t>– L</a:t>
            </a:r>
            <a:r>
              <a:rPr lang="en-US" sz="2400" dirty="0" smtClean="0">
                <a:solidFill>
                  <a:schemeClr val="accent1"/>
                </a:solidFill>
              </a:rPr>
              <a:t>ater evening service</a:t>
            </a:r>
          </a:p>
          <a:p>
            <a:pPr marL="285750" indent="-285750">
              <a:buFont typeface="Arial" panose="020B0604020202020204" pitchFamily="34" charset="0"/>
              <a:buChar char="•"/>
            </a:pPr>
            <a:r>
              <a:rPr lang="en-US" sz="2400" b="1" dirty="0" smtClean="0">
                <a:solidFill>
                  <a:schemeClr val="accent1"/>
                </a:solidFill>
              </a:rPr>
              <a:t>Route 28 </a:t>
            </a:r>
            <a:r>
              <a:rPr lang="en-US" sz="2400" dirty="0" smtClean="0">
                <a:solidFill>
                  <a:schemeClr val="accent1"/>
                </a:solidFill>
              </a:rPr>
              <a:t>– Replace, area serviced by Southeast ZIPZONE</a:t>
            </a:r>
          </a:p>
          <a:p>
            <a:pPr marL="285750" indent="-285750">
              <a:buFont typeface="Arial" panose="020B0604020202020204" pitchFamily="34" charset="0"/>
              <a:buChar char="•"/>
            </a:pPr>
            <a:r>
              <a:rPr lang="en-US" sz="2400" b="1" dirty="0" smtClean="0">
                <a:solidFill>
                  <a:schemeClr val="accent1"/>
                </a:solidFill>
              </a:rPr>
              <a:t>Route 45 </a:t>
            </a:r>
            <a:r>
              <a:rPr lang="en-US" sz="2400" dirty="0" smtClean="0">
                <a:solidFill>
                  <a:schemeClr val="accent1"/>
                </a:solidFill>
              </a:rPr>
              <a:t>– Replace, area serviced by new ZIPZONE</a:t>
            </a:r>
          </a:p>
          <a:p>
            <a:pPr marL="285750" indent="-285750">
              <a:buFont typeface="Arial" panose="020B0604020202020204" pitchFamily="34" charset="0"/>
              <a:buChar char="•"/>
            </a:pPr>
            <a:r>
              <a:rPr lang="en-US" sz="2400" b="1" dirty="0" smtClean="0">
                <a:solidFill>
                  <a:schemeClr val="accent1"/>
                </a:solidFill>
              </a:rPr>
              <a:t>Route 66X </a:t>
            </a:r>
            <a:r>
              <a:rPr lang="en-US" sz="2400" dirty="0" smtClean="0">
                <a:solidFill>
                  <a:schemeClr val="accent1"/>
                </a:solidFill>
              </a:rPr>
              <a:t>– Replace, area serviced by routes 6, 52, &amp; 72</a:t>
            </a:r>
          </a:p>
          <a:p>
            <a:pPr marL="285750" indent="-285750">
              <a:buFont typeface="Arial" panose="020B0604020202020204" pitchFamily="34" charset="0"/>
              <a:buChar char="•"/>
            </a:pPr>
            <a:r>
              <a:rPr lang="en-US" sz="2400" b="1" dirty="0" smtClean="0">
                <a:solidFill>
                  <a:schemeClr val="accent1"/>
                </a:solidFill>
              </a:rPr>
              <a:t>Route 23 </a:t>
            </a:r>
            <a:r>
              <a:rPr lang="en-US" sz="2400" dirty="0" smtClean="0">
                <a:solidFill>
                  <a:schemeClr val="accent1"/>
                </a:solidFill>
              </a:rPr>
              <a:t>– Replace in Fall 2024, serviced under ZIPZONE</a:t>
            </a:r>
          </a:p>
          <a:p>
            <a:pPr marL="285750" indent="-285750">
              <a:buFont typeface="Arial" panose="020B0604020202020204" pitchFamily="34" charset="0"/>
              <a:buChar char="•"/>
            </a:pPr>
            <a:r>
              <a:rPr lang="en-US" sz="2400" b="1" dirty="0" smtClean="0">
                <a:solidFill>
                  <a:schemeClr val="accent1"/>
                </a:solidFill>
              </a:rPr>
              <a:t>Dash</a:t>
            </a:r>
            <a:r>
              <a:rPr lang="en-US" sz="2400" dirty="0" smtClean="0">
                <a:solidFill>
                  <a:schemeClr val="accent1"/>
                </a:solidFill>
              </a:rPr>
              <a:t> – Discontinue </a:t>
            </a:r>
          </a:p>
          <a:p>
            <a:pPr marL="285750" indent="-285750">
              <a:buFont typeface="Arial" panose="020B0604020202020204" pitchFamily="34" charset="0"/>
              <a:buChar char="•"/>
            </a:pPr>
            <a:r>
              <a:rPr lang="en-US" sz="2400" b="1" dirty="0" smtClean="0">
                <a:solidFill>
                  <a:schemeClr val="accent1"/>
                </a:solidFill>
              </a:rPr>
              <a:t>Reduction in fare pricing</a:t>
            </a:r>
          </a:p>
          <a:p>
            <a:pPr marL="285750" indent="-285750">
              <a:buFont typeface="Arial" panose="020B0604020202020204" pitchFamily="34" charset="0"/>
              <a:buChar char="•"/>
            </a:pPr>
            <a:endParaRPr lang="en-US" sz="2400" dirty="0">
              <a:solidFill>
                <a:schemeClr val="accent1"/>
              </a:solidFill>
            </a:endParaRPr>
          </a:p>
        </p:txBody>
      </p:sp>
      <p:sp>
        <p:nvSpPr>
          <p:cNvPr id="2" name="TextBox 1"/>
          <p:cNvSpPr txBox="1"/>
          <p:nvPr/>
        </p:nvSpPr>
        <p:spPr>
          <a:xfrm>
            <a:off x="5776546" y="6491977"/>
            <a:ext cx="211235" cy="369332"/>
          </a:xfrm>
          <a:prstGeom prst="rect">
            <a:avLst/>
          </a:prstGeom>
          <a:noFill/>
        </p:spPr>
        <p:txBody>
          <a:bodyPr wrap="square" rtlCol="0">
            <a:spAutoFit/>
          </a:bodyPr>
          <a:lstStyle/>
          <a:p>
            <a:fld id="{4800E4F0-727B-41AA-9CA4-DF6FBA68C330}" type="slidenum">
              <a:rPr lang="en-US" smtClean="0">
                <a:solidFill>
                  <a:srgbClr val="263476"/>
                </a:solidFill>
              </a:rPr>
              <a:t>4</a:t>
            </a:fld>
            <a:endParaRPr lang="en-US" dirty="0">
              <a:solidFill>
                <a:srgbClr val="263476"/>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300" y="474784"/>
            <a:ext cx="4812323" cy="5240216"/>
          </a:xfrm>
          <a:prstGeom prst="rect">
            <a:avLst/>
          </a:prstGeom>
        </p:spPr>
      </p:pic>
    </p:spTree>
    <p:extLst>
      <p:ext uri="{BB962C8B-B14F-4D97-AF65-F5344CB8AC3E}">
        <p14:creationId xmlns:p14="http://schemas.microsoft.com/office/powerpoint/2010/main" val="517158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936638677"/>
              </p:ext>
            </p:extLst>
          </p:nvPr>
        </p:nvGraphicFramePr>
        <p:xfrm>
          <a:off x="5621948" y="503854"/>
          <a:ext cx="6453673" cy="635414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txBox="1">
            <a:spLocks/>
          </p:cNvSpPr>
          <p:nvPr/>
        </p:nvSpPr>
        <p:spPr>
          <a:xfrm>
            <a:off x="457376" y="1478903"/>
            <a:ext cx="4764258" cy="44040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smtClean="0">
                <a:solidFill>
                  <a:schemeClr val="accent1"/>
                </a:solidFill>
              </a:rPr>
              <a:t>Route 5 – Extended to TCC South Campus and VA Clinic</a:t>
            </a:r>
          </a:p>
          <a:p>
            <a:pPr marL="457200" indent="-457200">
              <a:buFont typeface="Arial" panose="020B0604020202020204" pitchFamily="34" charset="0"/>
              <a:buChar char="•"/>
            </a:pPr>
            <a:r>
              <a:rPr lang="en-US" dirty="0" smtClean="0">
                <a:solidFill>
                  <a:schemeClr val="accent1"/>
                </a:solidFill>
              </a:rPr>
              <a:t>Based on Public Feedback</a:t>
            </a:r>
          </a:p>
          <a:p>
            <a:pPr marL="457200" indent="-457200">
              <a:buFont typeface="Arial" panose="020B0604020202020204" pitchFamily="34" charset="0"/>
              <a:buChar char="•"/>
            </a:pPr>
            <a:r>
              <a:rPr lang="en-US" dirty="0" smtClean="0">
                <a:solidFill>
                  <a:schemeClr val="accent1"/>
                </a:solidFill>
              </a:rPr>
              <a:t>Ridership actually up 9% over Pre-COVID</a:t>
            </a:r>
          </a:p>
          <a:p>
            <a:pPr marL="457200" indent="-457200">
              <a:buFont typeface="Arial" panose="020B0604020202020204" pitchFamily="34" charset="0"/>
              <a:buChar char="•"/>
            </a:pPr>
            <a:r>
              <a:rPr lang="en-US" dirty="0">
                <a:solidFill>
                  <a:schemeClr val="accent1"/>
                </a:solidFill>
              </a:rPr>
              <a:t>Recommend </a:t>
            </a:r>
            <a:r>
              <a:rPr lang="en-US" b="1" dirty="0">
                <a:solidFill>
                  <a:schemeClr val="accent1"/>
                </a:solidFill>
              </a:rPr>
              <a:t>improving peak service</a:t>
            </a:r>
            <a:r>
              <a:rPr lang="en-US" dirty="0">
                <a:solidFill>
                  <a:schemeClr val="accent1"/>
                </a:solidFill>
              </a:rPr>
              <a:t> to 15-minute</a:t>
            </a:r>
          </a:p>
        </p:txBody>
      </p:sp>
      <p:sp>
        <p:nvSpPr>
          <p:cNvPr id="4" name="Title 1"/>
          <p:cNvSpPr txBox="1">
            <a:spLocks/>
          </p:cNvSpPr>
          <p:nvPr/>
        </p:nvSpPr>
        <p:spPr>
          <a:xfrm>
            <a:off x="457376" y="260544"/>
            <a:ext cx="5422267" cy="1118937"/>
          </a:xfrm>
          <a:prstGeom prst="rect">
            <a:avLst/>
          </a:prstGeom>
        </p:spPr>
        <p:txBody>
          <a:bodyPr/>
          <a:lstStyle>
            <a:lvl1pPr algn="l" defTabSz="914400" rtl="0" eaLnBrk="1" latinLnBrk="0" hangingPunct="1">
              <a:lnSpc>
                <a:spcPct val="90000"/>
              </a:lnSpc>
              <a:spcBef>
                <a:spcPct val="0"/>
              </a:spcBef>
              <a:buNone/>
              <a:defRPr sz="5400" kern="1200">
                <a:solidFill>
                  <a:schemeClr val="accent1"/>
                </a:solidFill>
                <a:latin typeface="Arial Black" panose="020B0A04020102020204" pitchFamily="34" charset="0"/>
                <a:ea typeface="+mj-ea"/>
                <a:cs typeface="+mj-cs"/>
              </a:defRPr>
            </a:lvl1pPr>
          </a:lstStyle>
          <a:p>
            <a:r>
              <a:rPr lang="en-US" sz="4000" dirty="0" smtClean="0"/>
              <a:t>Route Level Analysis</a:t>
            </a:r>
            <a:endParaRPr lang="en-US" sz="4000" dirty="0"/>
          </a:p>
        </p:txBody>
      </p:sp>
      <p:sp>
        <p:nvSpPr>
          <p:cNvPr id="5" name="TextBox 4"/>
          <p:cNvSpPr txBox="1"/>
          <p:nvPr/>
        </p:nvSpPr>
        <p:spPr>
          <a:xfrm>
            <a:off x="6137338" y="260544"/>
            <a:ext cx="5159828" cy="369332"/>
          </a:xfrm>
          <a:prstGeom prst="rect">
            <a:avLst/>
          </a:prstGeom>
          <a:noFill/>
        </p:spPr>
        <p:txBody>
          <a:bodyPr wrap="square" rtlCol="0">
            <a:spAutoFit/>
          </a:bodyPr>
          <a:lstStyle/>
          <a:p>
            <a:pPr algn="ctr"/>
            <a:r>
              <a:rPr lang="en-US" dirty="0" smtClean="0">
                <a:solidFill>
                  <a:schemeClr val="accent1"/>
                </a:solidFill>
              </a:rPr>
              <a:t>Routes as a Percentage of Weekday Ridership</a:t>
            </a:r>
            <a:endParaRPr lang="en-US" dirty="0">
              <a:solidFill>
                <a:schemeClr val="accent1"/>
              </a:solidFill>
            </a:endParaRPr>
          </a:p>
        </p:txBody>
      </p:sp>
      <p:sp>
        <p:nvSpPr>
          <p:cNvPr id="6" name="TextBox 5"/>
          <p:cNvSpPr txBox="1"/>
          <p:nvPr/>
        </p:nvSpPr>
        <p:spPr>
          <a:xfrm>
            <a:off x="5879643" y="6435969"/>
            <a:ext cx="217618" cy="369332"/>
          </a:xfrm>
          <a:prstGeom prst="rect">
            <a:avLst/>
          </a:prstGeom>
          <a:noFill/>
        </p:spPr>
        <p:txBody>
          <a:bodyPr wrap="square" rtlCol="0">
            <a:spAutoFit/>
          </a:bodyPr>
          <a:lstStyle/>
          <a:p>
            <a:fld id="{D91644DC-B7B3-40A4-A6E6-9F9E72AF8CDE}" type="slidenum">
              <a:rPr lang="en-US" smtClean="0">
                <a:solidFill>
                  <a:srgbClr val="263476"/>
                </a:solidFill>
              </a:rPr>
              <a:t>5</a:t>
            </a:fld>
            <a:endParaRPr lang="en-US" dirty="0">
              <a:solidFill>
                <a:srgbClr val="263476"/>
              </a:solidFill>
            </a:endParaRPr>
          </a:p>
        </p:txBody>
      </p:sp>
    </p:spTree>
    <p:extLst>
      <p:ext uri="{BB962C8B-B14F-4D97-AF65-F5344CB8AC3E}">
        <p14:creationId xmlns:p14="http://schemas.microsoft.com/office/powerpoint/2010/main" val="1287584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6125094" y="694430"/>
          <a:ext cx="5943600" cy="585152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521457" y="386566"/>
            <a:ext cx="5422267" cy="1118937"/>
          </a:xfrm>
          <a:prstGeom prst="rect">
            <a:avLst/>
          </a:prstGeom>
        </p:spPr>
        <p:txBody>
          <a:bodyPr/>
          <a:lstStyle>
            <a:lvl1pPr algn="l" defTabSz="914400" rtl="0" eaLnBrk="1" latinLnBrk="0" hangingPunct="1">
              <a:lnSpc>
                <a:spcPct val="90000"/>
              </a:lnSpc>
              <a:spcBef>
                <a:spcPct val="0"/>
              </a:spcBef>
              <a:buNone/>
              <a:defRPr sz="5400" kern="1200">
                <a:solidFill>
                  <a:schemeClr val="accent1"/>
                </a:solidFill>
                <a:latin typeface="Arial Black" panose="020B0A04020102020204" pitchFamily="34" charset="0"/>
                <a:ea typeface="+mj-ea"/>
                <a:cs typeface="+mj-cs"/>
              </a:defRPr>
            </a:lvl1pPr>
          </a:lstStyle>
          <a:p>
            <a:r>
              <a:rPr lang="en-US" sz="4000" dirty="0" smtClean="0"/>
              <a:t>Ridership</a:t>
            </a:r>
            <a:endParaRPr lang="en-US" sz="4000" dirty="0"/>
          </a:p>
        </p:txBody>
      </p:sp>
      <p:sp>
        <p:nvSpPr>
          <p:cNvPr id="5" name="Text Placeholder 2"/>
          <p:cNvSpPr txBox="1">
            <a:spLocks/>
          </p:cNvSpPr>
          <p:nvPr/>
        </p:nvSpPr>
        <p:spPr>
          <a:xfrm>
            <a:off x="340087" y="1339037"/>
            <a:ext cx="5478088" cy="4404048"/>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dirty="0" smtClean="0">
                <a:solidFill>
                  <a:schemeClr val="accent1"/>
                </a:solidFill>
              </a:rPr>
              <a:t>Routes with less than 70 </a:t>
            </a:r>
            <a:r>
              <a:rPr lang="en-US" sz="2600" b="1" dirty="0" err="1" smtClean="0">
                <a:solidFill>
                  <a:schemeClr val="accent1"/>
                </a:solidFill>
              </a:rPr>
              <a:t>boardings</a:t>
            </a:r>
            <a:r>
              <a:rPr lang="en-US" sz="2600" b="1" dirty="0" smtClean="0">
                <a:solidFill>
                  <a:schemeClr val="accent1"/>
                </a:solidFill>
              </a:rPr>
              <a:t> each weekday</a:t>
            </a:r>
          </a:p>
          <a:p>
            <a:pPr algn="ctr"/>
            <a:endParaRPr lang="en-US" sz="2600" b="1" dirty="0" smtClean="0">
              <a:solidFill>
                <a:schemeClr val="accent1"/>
              </a:solidFill>
            </a:endParaRPr>
          </a:p>
          <a:p>
            <a:pPr marL="457200" indent="-457200">
              <a:buFont typeface="Arial" panose="020B0604020202020204" pitchFamily="34" charset="0"/>
              <a:buChar char="•"/>
            </a:pPr>
            <a:r>
              <a:rPr lang="en-US" sz="2600" dirty="0" smtClean="0">
                <a:solidFill>
                  <a:schemeClr val="accent1"/>
                </a:solidFill>
              </a:rPr>
              <a:t>Route 28 – Hourly route, </a:t>
            </a:r>
            <a:r>
              <a:rPr lang="en-US" sz="2600" dirty="0" smtClean="0">
                <a:solidFill>
                  <a:srgbClr val="002060"/>
                </a:solidFill>
              </a:rPr>
              <a:t>ridership </a:t>
            </a:r>
            <a:r>
              <a:rPr lang="en-US" sz="2600" dirty="0">
                <a:solidFill>
                  <a:srgbClr val="002060"/>
                </a:solidFill>
              </a:rPr>
              <a:t>of less than 50 </a:t>
            </a:r>
            <a:r>
              <a:rPr lang="en-US" sz="2600" dirty="0" err="1" smtClean="0">
                <a:solidFill>
                  <a:srgbClr val="002060"/>
                </a:solidFill>
              </a:rPr>
              <a:t>boardings</a:t>
            </a:r>
            <a:r>
              <a:rPr lang="en-US" sz="2600" dirty="0" smtClean="0">
                <a:solidFill>
                  <a:srgbClr val="002060"/>
                </a:solidFill>
              </a:rPr>
              <a:t> </a:t>
            </a:r>
            <a:r>
              <a:rPr lang="en-US" sz="2600" dirty="0">
                <a:solidFill>
                  <a:srgbClr val="002060"/>
                </a:solidFill>
              </a:rPr>
              <a:t>per </a:t>
            </a:r>
            <a:r>
              <a:rPr lang="en-US" sz="2600" dirty="0" smtClean="0">
                <a:solidFill>
                  <a:srgbClr val="002060"/>
                </a:solidFill>
              </a:rPr>
              <a:t>day</a:t>
            </a:r>
            <a:endParaRPr lang="en-US" sz="2600" dirty="0">
              <a:solidFill>
                <a:schemeClr val="accent1"/>
              </a:solidFill>
            </a:endParaRPr>
          </a:p>
          <a:p>
            <a:pPr marL="457200" indent="-457200">
              <a:buFont typeface="Arial" panose="020B0604020202020204" pitchFamily="34" charset="0"/>
              <a:buChar char="•"/>
            </a:pPr>
            <a:r>
              <a:rPr lang="en-US" sz="2600" dirty="0" smtClean="0">
                <a:solidFill>
                  <a:schemeClr val="accent1"/>
                </a:solidFill>
              </a:rPr>
              <a:t>Route 45 – </a:t>
            </a:r>
            <a:r>
              <a:rPr lang="en-US" sz="2600" dirty="0" smtClean="0">
                <a:solidFill>
                  <a:srgbClr val="002060"/>
                </a:solidFill>
              </a:rPr>
              <a:t>Hourly route, </a:t>
            </a:r>
            <a:r>
              <a:rPr lang="en-US" sz="2600" dirty="0">
                <a:solidFill>
                  <a:srgbClr val="002060"/>
                </a:solidFill>
              </a:rPr>
              <a:t>r</a:t>
            </a:r>
            <a:r>
              <a:rPr lang="en-US" sz="2600" dirty="0" smtClean="0">
                <a:solidFill>
                  <a:srgbClr val="002060"/>
                </a:solidFill>
              </a:rPr>
              <a:t>idership </a:t>
            </a:r>
            <a:r>
              <a:rPr lang="en-US" sz="2600" dirty="0">
                <a:solidFill>
                  <a:srgbClr val="002060"/>
                </a:solidFill>
              </a:rPr>
              <a:t>of 50-70 </a:t>
            </a:r>
            <a:r>
              <a:rPr lang="en-US" sz="2600" dirty="0" err="1" smtClean="0">
                <a:solidFill>
                  <a:srgbClr val="002060"/>
                </a:solidFill>
              </a:rPr>
              <a:t>boardings</a:t>
            </a:r>
            <a:r>
              <a:rPr lang="en-US" sz="2600" dirty="0" smtClean="0">
                <a:solidFill>
                  <a:srgbClr val="002060"/>
                </a:solidFill>
              </a:rPr>
              <a:t> </a:t>
            </a:r>
            <a:r>
              <a:rPr lang="en-US" sz="2600" dirty="0">
                <a:solidFill>
                  <a:srgbClr val="002060"/>
                </a:solidFill>
              </a:rPr>
              <a:t>per </a:t>
            </a:r>
            <a:r>
              <a:rPr lang="en-US" sz="2600" dirty="0" smtClean="0">
                <a:solidFill>
                  <a:srgbClr val="002060"/>
                </a:solidFill>
              </a:rPr>
              <a:t>day</a:t>
            </a:r>
            <a:endParaRPr lang="en-US" sz="2600" dirty="0">
              <a:solidFill>
                <a:schemeClr val="accent1"/>
              </a:solidFill>
            </a:endParaRPr>
          </a:p>
          <a:p>
            <a:pPr marL="457200" indent="-457200">
              <a:buFont typeface="Arial" panose="020B0604020202020204" pitchFamily="34" charset="0"/>
              <a:buChar char="•"/>
            </a:pPr>
            <a:r>
              <a:rPr lang="en-US" sz="2600" dirty="0" smtClean="0">
                <a:solidFill>
                  <a:schemeClr val="accent1"/>
                </a:solidFill>
              </a:rPr>
              <a:t>Route 66X – </a:t>
            </a:r>
            <a:r>
              <a:rPr lang="en-US" sz="2600" dirty="0" smtClean="0">
                <a:solidFill>
                  <a:srgbClr val="002060"/>
                </a:solidFill>
              </a:rPr>
              <a:t>Lowest </a:t>
            </a:r>
            <a:r>
              <a:rPr lang="en-US" sz="2600" dirty="0">
                <a:solidFill>
                  <a:srgbClr val="002060"/>
                </a:solidFill>
              </a:rPr>
              <a:t>performing express </a:t>
            </a:r>
            <a:r>
              <a:rPr lang="en-US" sz="2600" dirty="0" smtClean="0">
                <a:solidFill>
                  <a:srgbClr val="002060"/>
                </a:solidFill>
              </a:rPr>
              <a:t>route, less than 20 </a:t>
            </a:r>
            <a:r>
              <a:rPr lang="en-US" sz="2600" dirty="0" err="1" smtClean="0">
                <a:solidFill>
                  <a:srgbClr val="002060"/>
                </a:solidFill>
              </a:rPr>
              <a:t>boardings</a:t>
            </a:r>
            <a:r>
              <a:rPr lang="en-US" sz="2600" dirty="0" smtClean="0">
                <a:solidFill>
                  <a:srgbClr val="002060"/>
                </a:solidFill>
              </a:rPr>
              <a:t> per day </a:t>
            </a:r>
          </a:p>
          <a:p>
            <a:pPr marL="457200" indent="-457200">
              <a:buFont typeface="Arial" panose="020B0604020202020204" pitchFamily="34" charset="0"/>
              <a:buChar char="•"/>
            </a:pPr>
            <a:r>
              <a:rPr lang="en-US" sz="2600" dirty="0" smtClean="0">
                <a:solidFill>
                  <a:schemeClr val="accent1"/>
                </a:solidFill>
              </a:rPr>
              <a:t>Route 23 – Hourly route, ridership of less than 12 </a:t>
            </a:r>
            <a:r>
              <a:rPr lang="en-US" sz="2600" dirty="0" err="1" smtClean="0">
                <a:solidFill>
                  <a:schemeClr val="accent1"/>
                </a:solidFill>
              </a:rPr>
              <a:t>boardings</a:t>
            </a:r>
            <a:r>
              <a:rPr lang="en-US" sz="2600" dirty="0" smtClean="0">
                <a:solidFill>
                  <a:schemeClr val="accent1"/>
                </a:solidFill>
              </a:rPr>
              <a:t> per day</a:t>
            </a:r>
          </a:p>
        </p:txBody>
      </p:sp>
      <p:sp>
        <p:nvSpPr>
          <p:cNvPr id="7" name="TextBox 6"/>
          <p:cNvSpPr txBox="1"/>
          <p:nvPr/>
        </p:nvSpPr>
        <p:spPr>
          <a:xfrm>
            <a:off x="5787271" y="6488667"/>
            <a:ext cx="312906" cy="369332"/>
          </a:xfrm>
          <a:prstGeom prst="rect">
            <a:avLst/>
          </a:prstGeom>
          <a:noFill/>
        </p:spPr>
        <p:txBody>
          <a:bodyPr wrap="none" rtlCol="0">
            <a:spAutoFit/>
          </a:bodyPr>
          <a:lstStyle/>
          <a:p>
            <a:fld id="{B4FCC07D-B750-47D9-A634-7E8FEB68FB2D}" type="slidenum">
              <a:rPr lang="en-US" smtClean="0">
                <a:solidFill>
                  <a:srgbClr val="263476"/>
                </a:solidFill>
              </a:rPr>
              <a:t>6</a:t>
            </a:fld>
            <a:endParaRPr lang="en-US" dirty="0">
              <a:solidFill>
                <a:srgbClr val="263476"/>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04450" y="647009"/>
            <a:ext cx="5048656" cy="5143500"/>
          </a:xfrm>
          <a:prstGeom prst="rect">
            <a:avLst/>
          </a:prstGeom>
        </p:spPr>
      </p:pic>
    </p:spTree>
    <p:extLst>
      <p:ext uri="{BB962C8B-B14F-4D97-AF65-F5344CB8AC3E}">
        <p14:creationId xmlns:p14="http://schemas.microsoft.com/office/powerpoint/2010/main" val="1497761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38889" y="304800"/>
            <a:ext cx="5861885" cy="1123950"/>
          </a:xfrm>
        </p:spPr>
        <p:txBody>
          <a:bodyPr/>
          <a:lstStyle/>
          <a:p>
            <a:r>
              <a:rPr lang="en-US" sz="4000" dirty="0" smtClean="0"/>
              <a:t>Southeast ZIPZONE</a:t>
            </a:r>
            <a:br>
              <a:rPr lang="en-US" sz="4000" dirty="0" smtClean="0"/>
            </a:br>
            <a:r>
              <a:rPr lang="en-US" sz="4000" dirty="0" smtClean="0"/>
              <a:t>Route 28</a:t>
            </a:r>
            <a:endParaRPr lang="en-US" sz="4000" dirty="0"/>
          </a:p>
        </p:txBody>
      </p:sp>
      <p:sp>
        <p:nvSpPr>
          <p:cNvPr id="16" name="Content Placeholder 4"/>
          <p:cNvSpPr>
            <a:spLocks noGrp="1"/>
          </p:cNvSpPr>
          <p:nvPr>
            <p:ph sz="half" idx="2"/>
          </p:nvPr>
        </p:nvSpPr>
        <p:spPr>
          <a:xfrm>
            <a:off x="200775" y="1679944"/>
            <a:ext cx="5559945" cy="3838354"/>
          </a:xfrm>
        </p:spPr>
        <p:txBody>
          <a:bodyPr>
            <a:normAutofit fontScale="92500" lnSpcReduction="20000"/>
          </a:bodyPr>
          <a:lstStyle/>
          <a:p>
            <a:pPr marL="457200" indent="-457200">
              <a:buFont typeface="Arial" panose="020B0604020202020204" pitchFamily="34" charset="0"/>
              <a:buChar char="•"/>
            </a:pPr>
            <a:r>
              <a:rPr lang="en-US" dirty="0" smtClean="0">
                <a:solidFill>
                  <a:schemeClr val="accent1"/>
                </a:solidFill>
              </a:rPr>
              <a:t>Route 28 would be replaced with existing Southeast ZIPZONE</a:t>
            </a:r>
          </a:p>
          <a:p>
            <a:pPr marL="457200" indent="-457200">
              <a:buFont typeface="Arial" panose="020B0604020202020204" pitchFamily="34" charset="0"/>
              <a:buChar char="•"/>
            </a:pPr>
            <a:r>
              <a:rPr lang="en-US" dirty="0" smtClean="0">
                <a:solidFill>
                  <a:schemeClr val="accent1"/>
                </a:solidFill>
              </a:rPr>
              <a:t>Riders can download the </a:t>
            </a:r>
            <a:r>
              <a:rPr lang="en-US" dirty="0" err="1" smtClean="0">
                <a:solidFill>
                  <a:schemeClr val="accent1"/>
                </a:solidFill>
              </a:rPr>
              <a:t>GoPass</a:t>
            </a:r>
            <a:r>
              <a:rPr lang="en-US" dirty="0" smtClean="0">
                <a:solidFill>
                  <a:schemeClr val="accent1"/>
                </a:solidFill>
              </a:rPr>
              <a:t> app to book trips on-demand</a:t>
            </a:r>
          </a:p>
          <a:p>
            <a:pPr marL="457200" indent="-457200">
              <a:buFont typeface="Arial" panose="020B0604020202020204" pitchFamily="34" charset="0"/>
              <a:buChar char="•"/>
            </a:pPr>
            <a:r>
              <a:rPr lang="en-US" dirty="0" smtClean="0">
                <a:solidFill>
                  <a:schemeClr val="accent1"/>
                </a:solidFill>
              </a:rPr>
              <a:t>Southeast ZIPZONE serves major destinations like Walmart Supercenter and Sierra Vista Transfer Center.</a:t>
            </a:r>
          </a:p>
          <a:p>
            <a:pPr marL="457200" indent="-457200">
              <a:buFont typeface="Arial" panose="020B0604020202020204" pitchFamily="34" charset="0"/>
              <a:buChar char="•"/>
            </a:pPr>
            <a:r>
              <a:rPr lang="en-US" dirty="0" smtClean="0">
                <a:solidFill>
                  <a:schemeClr val="accent1"/>
                </a:solidFill>
              </a:rPr>
              <a:t>Southeast ZIPZONE operating hours is Monday to Friday from 7A-7P</a:t>
            </a:r>
          </a:p>
          <a:p>
            <a:pPr marL="457200" indent="-457200">
              <a:buFont typeface="Arial" panose="020B0604020202020204" pitchFamily="34" charset="0"/>
              <a:buChar char="•"/>
            </a:pPr>
            <a:endParaRPr lang="en-US" dirty="0"/>
          </a:p>
          <a:p>
            <a:endParaRPr lang="en-US" dirty="0"/>
          </a:p>
        </p:txBody>
      </p:sp>
      <p:grpSp>
        <p:nvGrpSpPr>
          <p:cNvPr id="3" name="Group 2"/>
          <p:cNvGrpSpPr/>
          <p:nvPr/>
        </p:nvGrpSpPr>
        <p:grpSpPr>
          <a:xfrm>
            <a:off x="6035040" y="499538"/>
            <a:ext cx="5996483" cy="5228788"/>
            <a:chOff x="6035040" y="499538"/>
            <a:chExt cx="5996483" cy="5228788"/>
          </a:xfrm>
        </p:grpSpPr>
        <p:pic>
          <p:nvPicPr>
            <p:cNvPr id="2" name="Picture 1"/>
            <p:cNvPicPr>
              <a:picLocks noChangeAspect="1"/>
            </p:cNvPicPr>
            <p:nvPr/>
          </p:nvPicPr>
          <p:blipFill>
            <a:blip r:embed="rId3"/>
            <a:stretch>
              <a:fillRect/>
            </a:stretch>
          </p:blipFill>
          <p:spPr>
            <a:xfrm>
              <a:off x="6035040" y="499538"/>
              <a:ext cx="5996483" cy="5228788"/>
            </a:xfrm>
            <a:prstGeom prst="rect">
              <a:avLst/>
            </a:prstGeom>
            <a:ln>
              <a:solidFill>
                <a:schemeClr val="accent1"/>
              </a:solidFill>
            </a:ln>
          </p:spPr>
        </p:pic>
        <p:sp>
          <p:nvSpPr>
            <p:cNvPr id="5" name="Oval 4"/>
            <p:cNvSpPr/>
            <p:nvPr/>
          </p:nvSpPr>
          <p:spPr>
            <a:xfrm>
              <a:off x="8051254" y="1005841"/>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752394" y="1097281"/>
              <a:ext cx="597720" cy="200055"/>
            </a:xfrm>
            <a:prstGeom prst="rect">
              <a:avLst/>
            </a:prstGeom>
            <a:noFill/>
          </p:spPr>
          <p:txBody>
            <a:bodyPr wrap="square" rtlCol="0">
              <a:spAutoFit/>
            </a:bodyPr>
            <a:lstStyle/>
            <a:p>
              <a:r>
                <a:rPr lang="en-US" sz="700" b="1" dirty="0" smtClean="0">
                  <a:solidFill>
                    <a:schemeClr val="bg1"/>
                  </a:solidFill>
                </a:rPr>
                <a:t>Walmart</a:t>
              </a:r>
            </a:p>
          </p:txBody>
        </p:sp>
        <p:sp>
          <p:nvSpPr>
            <p:cNvPr id="7" name="Oval 6"/>
            <p:cNvSpPr/>
            <p:nvPr/>
          </p:nvSpPr>
          <p:spPr>
            <a:xfrm>
              <a:off x="6715676" y="1515689"/>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03891" y="1328722"/>
              <a:ext cx="1006449" cy="200055"/>
            </a:xfrm>
            <a:prstGeom prst="rect">
              <a:avLst/>
            </a:prstGeom>
            <a:noFill/>
          </p:spPr>
          <p:txBody>
            <a:bodyPr wrap="square" rtlCol="0">
              <a:spAutoFit/>
            </a:bodyPr>
            <a:lstStyle/>
            <a:p>
              <a:r>
                <a:rPr lang="en-US" sz="700" b="1" dirty="0" smtClean="0">
                  <a:solidFill>
                    <a:schemeClr val="bg1"/>
                  </a:solidFill>
                </a:rPr>
                <a:t>Sierra Vista TC</a:t>
              </a:r>
            </a:p>
          </p:txBody>
        </p:sp>
        <p:sp>
          <p:nvSpPr>
            <p:cNvPr id="9" name="Oval 8"/>
            <p:cNvSpPr/>
            <p:nvPr/>
          </p:nvSpPr>
          <p:spPr>
            <a:xfrm>
              <a:off x="7660954" y="4106198"/>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24231" y="3906143"/>
              <a:ext cx="1188249" cy="200055"/>
            </a:xfrm>
            <a:prstGeom prst="rect">
              <a:avLst/>
            </a:prstGeom>
            <a:noFill/>
          </p:spPr>
          <p:txBody>
            <a:bodyPr wrap="square" rtlCol="0">
              <a:spAutoFit/>
            </a:bodyPr>
            <a:lstStyle/>
            <a:p>
              <a:r>
                <a:rPr lang="en-US" sz="700" b="1" dirty="0" smtClean="0">
                  <a:solidFill>
                    <a:schemeClr val="bg1"/>
                  </a:solidFill>
                </a:rPr>
                <a:t>TCC South Campus</a:t>
              </a:r>
            </a:p>
          </p:txBody>
        </p:sp>
      </p:grpSp>
      <p:sp>
        <p:nvSpPr>
          <p:cNvPr id="11" name="TextBox 10"/>
          <p:cNvSpPr txBox="1"/>
          <p:nvPr/>
        </p:nvSpPr>
        <p:spPr>
          <a:xfrm>
            <a:off x="5639386" y="6488668"/>
            <a:ext cx="395654" cy="369332"/>
          </a:xfrm>
          <a:prstGeom prst="rect">
            <a:avLst/>
          </a:prstGeom>
          <a:noFill/>
        </p:spPr>
        <p:txBody>
          <a:bodyPr wrap="square" rtlCol="0">
            <a:spAutoFit/>
          </a:bodyPr>
          <a:lstStyle/>
          <a:p>
            <a:r>
              <a:rPr lang="en-US" dirty="0" smtClean="0">
                <a:solidFill>
                  <a:srgbClr val="263476"/>
                </a:solidFill>
              </a:rPr>
              <a:t>7</a:t>
            </a:r>
            <a:endParaRPr lang="en-US" dirty="0">
              <a:solidFill>
                <a:srgbClr val="263476"/>
              </a:solidFill>
            </a:endParaRPr>
          </a:p>
        </p:txBody>
      </p:sp>
    </p:spTree>
    <p:extLst>
      <p:ext uri="{BB962C8B-B14F-4D97-AF65-F5344CB8AC3E}">
        <p14:creationId xmlns:p14="http://schemas.microsoft.com/office/powerpoint/2010/main" val="349968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98774" y="299357"/>
            <a:ext cx="5275792" cy="5473555"/>
          </a:xfrm>
          <a:prstGeom prst="rect">
            <a:avLst/>
          </a:prstGeom>
        </p:spPr>
      </p:pic>
      <p:sp>
        <p:nvSpPr>
          <p:cNvPr id="13" name="Title 1"/>
          <p:cNvSpPr>
            <a:spLocks noGrp="1"/>
          </p:cNvSpPr>
          <p:nvPr>
            <p:ph type="title"/>
          </p:nvPr>
        </p:nvSpPr>
        <p:spPr>
          <a:xfrm>
            <a:off x="313430" y="307769"/>
            <a:ext cx="5861885" cy="1123950"/>
          </a:xfrm>
        </p:spPr>
        <p:txBody>
          <a:bodyPr/>
          <a:lstStyle/>
          <a:p>
            <a:r>
              <a:rPr lang="en-US" sz="4000" dirty="0" smtClean="0"/>
              <a:t>North Side ZIPZONE</a:t>
            </a:r>
            <a:br>
              <a:rPr lang="en-US" sz="4000" dirty="0" smtClean="0"/>
            </a:br>
            <a:r>
              <a:rPr lang="en-US" sz="4000" dirty="0" smtClean="0"/>
              <a:t>Route 45</a:t>
            </a:r>
            <a:endParaRPr lang="en-US" sz="4000" dirty="0"/>
          </a:p>
        </p:txBody>
      </p:sp>
      <p:sp>
        <p:nvSpPr>
          <p:cNvPr id="16" name="Content Placeholder 4"/>
          <p:cNvSpPr>
            <a:spLocks noGrp="1"/>
          </p:cNvSpPr>
          <p:nvPr>
            <p:ph sz="half" idx="2"/>
          </p:nvPr>
        </p:nvSpPr>
        <p:spPr>
          <a:xfrm>
            <a:off x="200775" y="1679944"/>
            <a:ext cx="5999999" cy="3838354"/>
          </a:xfrm>
        </p:spPr>
        <p:txBody>
          <a:bodyPr>
            <a:normAutofit lnSpcReduction="10000"/>
          </a:bodyPr>
          <a:lstStyle/>
          <a:p>
            <a:pPr marL="457200" indent="-457200">
              <a:buFont typeface="Arial" panose="020B0604020202020204" pitchFamily="34" charset="0"/>
              <a:buChar char="•"/>
            </a:pPr>
            <a:r>
              <a:rPr lang="en-US" dirty="0" smtClean="0">
                <a:solidFill>
                  <a:srgbClr val="1E2859"/>
                </a:solidFill>
              </a:rPr>
              <a:t>Proposed North Side ZIPZONE would replace Route 45</a:t>
            </a:r>
          </a:p>
          <a:p>
            <a:pPr marL="457200" indent="-457200">
              <a:buFont typeface="Arial" panose="020B0604020202020204" pitchFamily="34" charset="0"/>
              <a:buChar char="•"/>
            </a:pPr>
            <a:r>
              <a:rPr lang="en-US" dirty="0">
                <a:solidFill>
                  <a:srgbClr val="1E2859"/>
                </a:solidFill>
              </a:rPr>
              <a:t>Serves additional residential areas between Northside Drive and 25</a:t>
            </a:r>
            <a:r>
              <a:rPr lang="en-US" baseline="30000" dirty="0">
                <a:solidFill>
                  <a:srgbClr val="1E2859"/>
                </a:solidFill>
              </a:rPr>
              <a:t>th</a:t>
            </a:r>
            <a:r>
              <a:rPr lang="en-US" dirty="0">
                <a:solidFill>
                  <a:srgbClr val="1E2859"/>
                </a:solidFill>
              </a:rPr>
              <a:t> Street</a:t>
            </a:r>
          </a:p>
          <a:p>
            <a:pPr marL="457200" indent="-457200">
              <a:buFont typeface="Arial" panose="020B0604020202020204" pitchFamily="34" charset="0"/>
              <a:buChar char="•"/>
            </a:pPr>
            <a:r>
              <a:rPr lang="en-US" dirty="0" smtClean="0">
                <a:solidFill>
                  <a:srgbClr val="1E2859"/>
                </a:solidFill>
              </a:rPr>
              <a:t>Serves TCC Northwest Campus, Walmart Supercenter, Fiesta Mart</a:t>
            </a:r>
          </a:p>
          <a:p>
            <a:pPr marL="457200" indent="-457200">
              <a:buFont typeface="Arial" panose="020B0604020202020204" pitchFamily="34" charset="0"/>
              <a:buChar char="•"/>
            </a:pPr>
            <a:r>
              <a:rPr lang="en-US" dirty="0" smtClean="0">
                <a:solidFill>
                  <a:srgbClr val="1E2859"/>
                </a:solidFill>
              </a:rPr>
              <a:t>Connection to North Side Station for </a:t>
            </a:r>
            <a:r>
              <a:rPr lang="en-US" dirty="0" err="1" smtClean="0">
                <a:solidFill>
                  <a:srgbClr val="1E2859"/>
                </a:solidFill>
              </a:rPr>
              <a:t>TEXRail</a:t>
            </a:r>
            <a:endParaRPr lang="en-US" dirty="0" smtClean="0">
              <a:solidFill>
                <a:srgbClr val="1E2859"/>
              </a:solidFill>
            </a:endParaRPr>
          </a:p>
          <a:p>
            <a:pPr marL="457200" indent="-457200">
              <a:buFont typeface="Arial" panose="020B0604020202020204" pitchFamily="34" charset="0"/>
              <a:buChar char="•"/>
            </a:pPr>
            <a:endParaRPr lang="en-US" dirty="0"/>
          </a:p>
          <a:p>
            <a:endParaRPr lang="en-US" dirty="0"/>
          </a:p>
        </p:txBody>
      </p:sp>
      <p:sp>
        <p:nvSpPr>
          <p:cNvPr id="3" name="Oval 2"/>
          <p:cNvSpPr/>
          <p:nvPr/>
        </p:nvSpPr>
        <p:spPr>
          <a:xfrm>
            <a:off x="7846293" y="669174"/>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556569" y="4479004"/>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466134" y="3431695"/>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873048" y="3403889"/>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98740" y="4653568"/>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183894" y="4581526"/>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282543" y="4249021"/>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678788" y="316559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908469" y="3850001"/>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74001" y="569147"/>
            <a:ext cx="914987" cy="200055"/>
          </a:xfrm>
          <a:prstGeom prst="rect">
            <a:avLst/>
          </a:prstGeom>
          <a:noFill/>
        </p:spPr>
        <p:txBody>
          <a:bodyPr wrap="square" rtlCol="0">
            <a:spAutoFit/>
          </a:bodyPr>
          <a:lstStyle/>
          <a:p>
            <a:r>
              <a:rPr lang="en-US" sz="700" b="1" dirty="0" smtClean="0">
                <a:solidFill>
                  <a:schemeClr val="bg1"/>
                </a:solidFill>
              </a:rPr>
              <a:t>TCC NW Campus</a:t>
            </a:r>
          </a:p>
        </p:txBody>
      </p:sp>
      <p:sp>
        <p:nvSpPr>
          <p:cNvPr id="20" name="TextBox 19"/>
          <p:cNvSpPr txBox="1"/>
          <p:nvPr/>
        </p:nvSpPr>
        <p:spPr>
          <a:xfrm>
            <a:off x="10904601" y="3253983"/>
            <a:ext cx="1014152" cy="200055"/>
          </a:xfrm>
          <a:prstGeom prst="rect">
            <a:avLst/>
          </a:prstGeom>
          <a:noFill/>
        </p:spPr>
        <p:txBody>
          <a:bodyPr wrap="square" rtlCol="0">
            <a:spAutoFit/>
          </a:bodyPr>
          <a:lstStyle/>
          <a:p>
            <a:r>
              <a:rPr lang="en-US" sz="700" b="1" dirty="0" smtClean="0">
                <a:solidFill>
                  <a:schemeClr val="bg1"/>
                </a:solidFill>
              </a:rPr>
              <a:t>North Side Station</a:t>
            </a:r>
          </a:p>
        </p:txBody>
      </p:sp>
      <p:sp>
        <p:nvSpPr>
          <p:cNvPr id="21" name="TextBox 20"/>
          <p:cNvSpPr txBox="1"/>
          <p:nvPr/>
        </p:nvSpPr>
        <p:spPr>
          <a:xfrm>
            <a:off x="10333358" y="3249554"/>
            <a:ext cx="761421" cy="200055"/>
          </a:xfrm>
          <a:prstGeom prst="rect">
            <a:avLst/>
          </a:prstGeom>
          <a:noFill/>
        </p:spPr>
        <p:txBody>
          <a:bodyPr wrap="square" rtlCol="0">
            <a:spAutoFit/>
          </a:bodyPr>
          <a:lstStyle/>
          <a:p>
            <a:r>
              <a:rPr lang="en-US" sz="700" b="1" dirty="0" smtClean="0">
                <a:solidFill>
                  <a:schemeClr val="bg1"/>
                </a:solidFill>
              </a:rPr>
              <a:t>Fiesta Mart</a:t>
            </a:r>
          </a:p>
        </p:txBody>
      </p:sp>
      <p:sp>
        <p:nvSpPr>
          <p:cNvPr id="22" name="TextBox 21"/>
          <p:cNvSpPr txBox="1"/>
          <p:nvPr/>
        </p:nvSpPr>
        <p:spPr>
          <a:xfrm>
            <a:off x="10016533" y="4427191"/>
            <a:ext cx="514586" cy="200055"/>
          </a:xfrm>
          <a:prstGeom prst="rect">
            <a:avLst/>
          </a:prstGeom>
          <a:noFill/>
        </p:spPr>
        <p:txBody>
          <a:bodyPr wrap="square" rtlCol="0">
            <a:spAutoFit/>
          </a:bodyPr>
          <a:lstStyle/>
          <a:p>
            <a:r>
              <a:rPr lang="en-US" sz="700" b="1" dirty="0" smtClean="0">
                <a:solidFill>
                  <a:schemeClr val="bg1"/>
                </a:solidFill>
              </a:rPr>
              <a:t>Library</a:t>
            </a:r>
          </a:p>
        </p:txBody>
      </p:sp>
      <p:sp>
        <p:nvSpPr>
          <p:cNvPr id="23" name="TextBox 22"/>
          <p:cNvSpPr txBox="1"/>
          <p:nvPr/>
        </p:nvSpPr>
        <p:spPr>
          <a:xfrm>
            <a:off x="8943102" y="3817593"/>
            <a:ext cx="514586" cy="200055"/>
          </a:xfrm>
          <a:prstGeom prst="rect">
            <a:avLst/>
          </a:prstGeom>
          <a:noFill/>
        </p:spPr>
        <p:txBody>
          <a:bodyPr wrap="square" rtlCol="0">
            <a:spAutoFit/>
          </a:bodyPr>
          <a:lstStyle/>
          <a:p>
            <a:r>
              <a:rPr lang="en-US" sz="700" b="1" dirty="0" smtClean="0">
                <a:solidFill>
                  <a:schemeClr val="bg1"/>
                </a:solidFill>
              </a:rPr>
              <a:t>JPS</a:t>
            </a:r>
          </a:p>
        </p:txBody>
      </p:sp>
      <p:sp>
        <p:nvSpPr>
          <p:cNvPr id="24" name="TextBox 23"/>
          <p:cNvSpPr txBox="1"/>
          <p:nvPr/>
        </p:nvSpPr>
        <p:spPr>
          <a:xfrm>
            <a:off x="8171559" y="4334357"/>
            <a:ext cx="617429" cy="200055"/>
          </a:xfrm>
          <a:prstGeom prst="rect">
            <a:avLst/>
          </a:prstGeom>
          <a:noFill/>
        </p:spPr>
        <p:txBody>
          <a:bodyPr wrap="square" rtlCol="0">
            <a:spAutoFit/>
          </a:bodyPr>
          <a:lstStyle/>
          <a:p>
            <a:r>
              <a:rPr lang="en-US" sz="700" b="1" dirty="0" smtClean="0">
                <a:solidFill>
                  <a:schemeClr val="bg1"/>
                </a:solidFill>
              </a:rPr>
              <a:t>Walmart</a:t>
            </a:r>
          </a:p>
        </p:txBody>
      </p:sp>
      <p:sp>
        <p:nvSpPr>
          <p:cNvPr id="25" name="TextBox 24"/>
          <p:cNvSpPr txBox="1"/>
          <p:nvPr/>
        </p:nvSpPr>
        <p:spPr>
          <a:xfrm>
            <a:off x="8982019" y="4067899"/>
            <a:ext cx="783927" cy="200055"/>
          </a:xfrm>
          <a:prstGeom prst="rect">
            <a:avLst/>
          </a:prstGeom>
          <a:noFill/>
        </p:spPr>
        <p:txBody>
          <a:bodyPr wrap="square" rtlCol="0">
            <a:spAutoFit/>
          </a:bodyPr>
          <a:lstStyle/>
          <a:p>
            <a:r>
              <a:rPr lang="en-US" sz="700" b="1" dirty="0" smtClean="0">
                <a:solidFill>
                  <a:schemeClr val="bg1"/>
                </a:solidFill>
              </a:rPr>
              <a:t>Northside HS  </a:t>
            </a:r>
          </a:p>
        </p:txBody>
      </p:sp>
      <p:sp>
        <p:nvSpPr>
          <p:cNvPr id="26" name="TextBox 25"/>
          <p:cNvSpPr txBox="1"/>
          <p:nvPr/>
        </p:nvSpPr>
        <p:spPr>
          <a:xfrm>
            <a:off x="9566210" y="4720069"/>
            <a:ext cx="681184" cy="307777"/>
          </a:xfrm>
          <a:prstGeom prst="rect">
            <a:avLst/>
          </a:prstGeom>
          <a:noFill/>
        </p:spPr>
        <p:txBody>
          <a:bodyPr wrap="square" rtlCol="0">
            <a:spAutoFit/>
          </a:bodyPr>
          <a:lstStyle/>
          <a:p>
            <a:r>
              <a:rPr lang="en-US" sz="700" b="1" dirty="0" smtClean="0">
                <a:solidFill>
                  <a:schemeClr val="bg1"/>
                </a:solidFill>
              </a:rPr>
              <a:t>Community Center</a:t>
            </a:r>
          </a:p>
        </p:txBody>
      </p:sp>
      <p:sp>
        <p:nvSpPr>
          <p:cNvPr id="27" name="TextBox 26"/>
          <p:cNvSpPr txBox="1"/>
          <p:nvPr/>
        </p:nvSpPr>
        <p:spPr>
          <a:xfrm>
            <a:off x="9711201" y="3057421"/>
            <a:ext cx="681184" cy="307777"/>
          </a:xfrm>
          <a:prstGeom prst="rect">
            <a:avLst/>
          </a:prstGeom>
          <a:noFill/>
        </p:spPr>
        <p:txBody>
          <a:bodyPr wrap="square" rtlCol="0">
            <a:spAutoFit/>
          </a:bodyPr>
          <a:lstStyle/>
          <a:p>
            <a:r>
              <a:rPr lang="en-US" sz="700" b="1" dirty="0" smtClean="0">
                <a:solidFill>
                  <a:schemeClr val="bg1"/>
                </a:solidFill>
              </a:rPr>
              <a:t>Community Center</a:t>
            </a:r>
          </a:p>
        </p:txBody>
      </p:sp>
      <p:grpSp>
        <p:nvGrpSpPr>
          <p:cNvPr id="30" name="Group 29"/>
          <p:cNvGrpSpPr/>
          <p:nvPr/>
        </p:nvGrpSpPr>
        <p:grpSpPr>
          <a:xfrm>
            <a:off x="6582423" y="5027846"/>
            <a:ext cx="1032036" cy="633121"/>
            <a:chOff x="6615673" y="4978733"/>
            <a:chExt cx="1080261" cy="725017"/>
          </a:xfrm>
        </p:grpSpPr>
        <p:pic>
          <p:nvPicPr>
            <p:cNvPr id="28" name="Picture 27"/>
            <p:cNvPicPr>
              <a:picLocks noChangeAspect="1"/>
            </p:cNvPicPr>
            <p:nvPr/>
          </p:nvPicPr>
          <p:blipFill>
            <a:blip r:embed="rId4"/>
            <a:stretch>
              <a:fillRect/>
            </a:stretch>
          </p:blipFill>
          <p:spPr>
            <a:xfrm>
              <a:off x="6615673" y="5314268"/>
              <a:ext cx="1080261" cy="389482"/>
            </a:xfrm>
            <a:prstGeom prst="rect">
              <a:avLst/>
            </a:prstGeom>
          </p:spPr>
        </p:pic>
        <p:pic>
          <p:nvPicPr>
            <p:cNvPr id="29" name="Picture 28"/>
            <p:cNvPicPr>
              <a:picLocks noChangeAspect="1"/>
            </p:cNvPicPr>
            <p:nvPr/>
          </p:nvPicPr>
          <p:blipFill>
            <a:blip r:embed="rId5"/>
            <a:stretch>
              <a:fillRect/>
            </a:stretch>
          </p:blipFill>
          <p:spPr>
            <a:xfrm>
              <a:off x="6615673" y="4978733"/>
              <a:ext cx="1080261" cy="335535"/>
            </a:xfrm>
            <a:prstGeom prst="rect">
              <a:avLst/>
            </a:prstGeom>
          </p:spPr>
        </p:pic>
      </p:grpSp>
      <p:sp>
        <p:nvSpPr>
          <p:cNvPr id="5" name="TextBox 4"/>
          <p:cNvSpPr txBox="1"/>
          <p:nvPr/>
        </p:nvSpPr>
        <p:spPr>
          <a:xfrm>
            <a:off x="5784421" y="6488668"/>
            <a:ext cx="416353" cy="369332"/>
          </a:xfrm>
          <a:prstGeom prst="rect">
            <a:avLst/>
          </a:prstGeom>
          <a:noFill/>
        </p:spPr>
        <p:txBody>
          <a:bodyPr wrap="square" rtlCol="0">
            <a:spAutoFit/>
          </a:bodyPr>
          <a:lstStyle/>
          <a:p>
            <a:r>
              <a:rPr lang="en-US" dirty="0" smtClean="0"/>
              <a:t>8</a:t>
            </a:r>
            <a:endParaRPr lang="en-US" dirty="0"/>
          </a:p>
        </p:txBody>
      </p:sp>
    </p:spTree>
    <p:extLst>
      <p:ext uri="{BB962C8B-B14F-4D97-AF65-F5344CB8AC3E}">
        <p14:creationId xmlns:p14="http://schemas.microsoft.com/office/powerpoint/2010/main" val="1665119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17" y="1892415"/>
            <a:ext cx="6096000" cy="1815882"/>
          </a:xfrm>
          <a:prstGeom prst="rect">
            <a:avLst/>
          </a:prstGeom>
        </p:spPr>
        <p:txBody>
          <a:bodyPr>
            <a:spAutoFit/>
          </a:bodyPr>
          <a:lstStyle/>
          <a:p>
            <a:pPr marL="457200" indent="-457200">
              <a:buFont typeface="Arial" panose="020B0604020202020204" pitchFamily="34" charset="0"/>
              <a:buChar char="•"/>
            </a:pPr>
            <a:r>
              <a:rPr lang="en-US" sz="2800" dirty="0">
                <a:solidFill>
                  <a:srgbClr val="002060"/>
                </a:solidFill>
              </a:rPr>
              <a:t>Lowest performing express route</a:t>
            </a:r>
          </a:p>
          <a:p>
            <a:pPr marL="457200" indent="-457200">
              <a:buFont typeface="Arial" panose="020B0604020202020204" pitchFamily="34" charset="0"/>
              <a:buChar char="•"/>
            </a:pPr>
            <a:r>
              <a:rPr lang="en-US" sz="2800" dirty="0" smtClean="0">
                <a:solidFill>
                  <a:srgbClr val="002060"/>
                </a:solidFill>
              </a:rPr>
              <a:t>Current </a:t>
            </a:r>
            <a:r>
              <a:rPr lang="en-US" sz="2800" dirty="0">
                <a:solidFill>
                  <a:srgbClr val="002060"/>
                </a:solidFill>
              </a:rPr>
              <a:t>service is peak only</a:t>
            </a:r>
          </a:p>
          <a:p>
            <a:pPr marL="457200" indent="-457200">
              <a:buFont typeface="Arial" panose="020B0604020202020204" pitchFamily="34" charset="0"/>
              <a:buChar char="•"/>
            </a:pPr>
            <a:r>
              <a:rPr lang="en-US" sz="2800" dirty="0" smtClean="0">
                <a:solidFill>
                  <a:srgbClr val="002060"/>
                </a:solidFill>
              </a:rPr>
              <a:t>Local </a:t>
            </a:r>
            <a:r>
              <a:rPr lang="en-US" sz="2800" dirty="0">
                <a:solidFill>
                  <a:srgbClr val="002060"/>
                </a:solidFill>
              </a:rPr>
              <a:t>routes 6, 52, and 72 serve area in SW Fort Worth</a:t>
            </a:r>
          </a:p>
        </p:txBody>
      </p:sp>
      <p:sp>
        <p:nvSpPr>
          <p:cNvPr id="5" name="Rectangle 4"/>
          <p:cNvSpPr/>
          <p:nvPr/>
        </p:nvSpPr>
        <p:spPr>
          <a:xfrm>
            <a:off x="903716" y="186706"/>
            <a:ext cx="3076035" cy="707886"/>
          </a:xfrm>
          <a:prstGeom prst="rect">
            <a:avLst/>
          </a:prstGeom>
        </p:spPr>
        <p:txBody>
          <a:bodyPr wrap="none">
            <a:spAutoFit/>
          </a:bodyPr>
          <a:lstStyle/>
          <a:p>
            <a:r>
              <a:rPr lang="en-US" sz="4000" dirty="0">
                <a:solidFill>
                  <a:srgbClr val="002060"/>
                </a:solidFill>
                <a:latin typeface="Arial Black" panose="020B0A04020102020204" pitchFamily="34" charset="0"/>
              </a:rPr>
              <a:t>Route 66X</a:t>
            </a:r>
          </a:p>
        </p:txBody>
      </p:sp>
      <p:sp>
        <p:nvSpPr>
          <p:cNvPr id="2" name="TextBox 1"/>
          <p:cNvSpPr txBox="1"/>
          <p:nvPr/>
        </p:nvSpPr>
        <p:spPr>
          <a:xfrm>
            <a:off x="5890846" y="6488668"/>
            <a:ext cx="312906" cy="369332"/>
          </a:xfrm>
          <a:prstGeom prst="rect">
            <a:avLst/>
          </a:prstGeom>
          <a:noFill/>
        </p:spPr>
        <p:txBody>
          <a:bodyPr wrap="none" rtlCol="0">
            <a:spAutoFit/>
          </a:bodyPr>
          <a:lstStyle/>
          <a:p>
            <a:fld id="{24A1F475-99C4-4364-B800-FCA4318279FC}" type="slidenum">
              <a:rPr lang="en-US" smtClean="0">
                <a:solidFill>
                  <a:srgbClr val="263476"/>
                </a:solidFill>
              </a:rPr>
              <a:t>9</a:t>
            </a:fld>
            <a:endParaRPr lang="en-US" dirty="0">
              <a:solidFill>
                <a:srgbClr val="263476"/>
              </a:solidFill>
            </a:endParaRPr>
          </a:p>
        </p:txBody>
      </p:sp>
      <p:pic>
        <p:nvPicPr>
          <p:cNvPr id="3" name="Picture 2"/>
          <p:cNvPicPr>
            <a:picLocks noChangeAspect="1"/>
          </p:cNvPicPr>
          <p:nvPr/>
        </p:nvPicPr>
        <p:blipFill>
          <a:blip r:embed="rId2"/>
          <a:stretch>
            <a:fillRect/>
          </a:stretch>
        </p:blipFill>
        <p:spPr>
          <a:xfrm>
            <a:off x="6203752" y="186706"/>
            <a:ext cx="5711656" cy="5646718"/>
          </a:xfrm>
          <a:prstGeom prst="rect">
            <a:avLst/>
          </a:prstGeom>
        </p:spPr>
      </p:pic>
    </p:spTree>
    <p:extLst>
      <p:ext uri="{BB962C8B-B14F-4D97-AF65-F5344CB8AC3E}">
        <p14:creationId xmlns:p14="http://schemas.microsoft.com/office/powerpoint/2010/main" val="2603276507"/>
      </p:ext>
    </p:extLst>
  </p:cSld>
  <p:clrMapOvr>
    <a:masterClrMapping/>
  </p:clrMapOvr>
</p:sld>
</file>

<file path=ppt/theme/theme1.xml><?xml version="1.0" encoding="utf-8"?>
<a:theme xmlns:a="http://schemas.openxmlformats.org/drawingml/2006/main" name="Office Theme">
  <a:themeElements>
    <a:clrScheme name="TM Corp">
      <a:dk1>
        <a:srgbClr val="504D49"/>
      </a:dk1>
      <a:lt1>
        <a:srgbClr val="504D49"/>
      </a:lt1>
      <a:dk2>
        <a:srgbClr val="7C878D"/>
      </a:dk2>
      <a:lt2>
        <a:srgbClr val="FFFFFF"/>
      </a:lt2>
      <a:accent1>
        <a:srgbClr val="1E2859"/>
      </a:accent1>
      <a:accent2>
        <a:srgbClr val="EA0029"/>
      </a:accent2>
      <a:accent3>
        <a:srgbClr val="504D49"/>
      </a:accent3>
      <a:accent4>
        <a:srgbClr val="7C878D"/>
      </a:accent4>
      <a:accent5>
        <a:srgbClr val="FFFFFF"/>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FA526EA-6556-4A54-B79F-993C3F5F0F75}" vid="{25E4E430-2DA9-4962-A8B7-84BC7E2D19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TM_PPT_Template_AllServices_40th_Anniversary</Template>
  <TotalTime>2076</TotalTime>
  <Words>1666</Words>
  <Application>Microsoft Office PowerPoint</Application>
  <PresentationFormat>Widescreen</PresentationFormat>
  <Paragraphs>358</Paragraphs>
  <Slides>37</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 Black</vt:lpstr>
      <vt:lpstr>Calibri</vt:lpstr>
      <vt:lpstr>Proxima Nova</vt:lpstr>
      <vt:lpstr>Proxima Nova A</vt:lpstr>
      <vt:lpstr>Proxima Nova Black</vt:lpstr>
      <vt:lpstr>Times New Roman</vt:lpstr>
      <vt:lpstr>Wingdings</vt:lpstr>
      <vt:lpstr>Office Theme</vt:lpstr>
      <vt:lpstr>  Public Meeting Proposed Changes for September 2024  </vt:lpstr>
      <vt:lpstr>PowerPoint Presentation</vt:lpstr>
      <vt:lpstr>PowerPoint Presentation</vt:lpstr>
      <vt:lpstr>PowerPoint Presentation</vt:lpstr>
      <vt:lpstr>PowerPoint Presentation</vt:lpstr>
      <vt:lpstr>PowerPoint Presentation</vt:lpstr>
      <vt:lpstr>Southeast ZIPZONE Route 28</vt:lpstr>
      <vt:lpstr>North Side ZIPZONE Route 45</vt:lpstr>
      <vt:lpstr>PowerPoint Presentation</vt:lpstr>
      <vt:lpstr>On-Demand Service Route 23</vt:lpstr>
      <vt:lpstr>PowerPoint Presentation</vt:lpstr>
      <vt:lpstr>Southside ZIPZONE – Sycamore Heights</vt:lpstr>
      <vt:lpstr>Route 15</vt:lpstr>
      <vt:lpstr>Title VI</vt:lpstr>
      <vt:lpstr>Alliance ZIPZONE</vt:lpstr>
      <vt:lpstr>Fare Collection Changes</vt:lpstr>
      <vt:lpstr>PowerPoint Presentation</vt:lpstr>
      <vt:lpstr>PowerPoint Presentation</vt:lpstr>
      <vt:lpstr>Account Based Ticketing (ABT)</vt:lpstr>
      <vt:lpstr>Fare Capping</vt:lpstr>
      <vt:lpstr>PowerPoint Presentation</vt:lpstr>
      <vt:lpstr>Fare Equity Analysis</vt:lpstr>
      <vt:lpstr>HOW TO USE ZIPZONE</vt:lpstr>
      <vt:lpstr>HOW TO BOOK ZIPZONE TRIPS</vt:lpstr>
      <vt:lpstr>ALREADY HAVE A TICKET?</vt:lpstr>
      <vt:lpstr>HOW TO BOOK WHEELCHAIR ACCESSIBLE TRIPS</vt:lpstr>
      <vt:lpstr>TRANSIT ENVOY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Fort Worth Transportation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LaMonica McGlothurn</dc:creator>
  <cp:lastModifiedBy>LaMonica McGlothurn</cp:lastModifiedBy>
  <cp:revision>130</cp:revision>
  <dcterms:created xsi:type="dcterms:W3CDTF">2024-03-04T15:59:57Z</dcterms:created>
  <dcterms:modified xsi:type="dcterms:W3CDTF">2024-04-02T17:46:33Z</dcterms:modified>
</cp:coreProperties>
</file>